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72" r:id="rId5"/>
    <p:sldId id="259" r:id="rId6"/>
    <p:sldId id="267" r:id="rId7"/>
    <p:sldId id="260" r:id="rId8"/>
    <p:sldId id="261" r:id="rId9"/>
    <p:sldId id="262" r:id="rId10"/>
    <p:sldId id="269" r:id="rId11"/>
    <p:sldId id="270" r:id="rId12"/>
    <p:sldId id="271" r:id="rId13"/>
    <p:sldId id="258" r:id="rId14"/>
    <p:sldId id="263" r:id="rId15"/>
    <p:sldId id="264" r:id="rId16"/>
    <p:sldId id="265" r:id="rId17"/>
    <p:sldId id="266" r:id="rId1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an S Vargas Mtz." initials="JSVM" lastIdx="2" clrIdx="0">
    <p:extLst>
      <p:ext uri="{19B8F6BF-5375-455C-9EA6-DF929625EA0E}">
        <p15:presenceInfo xmlns:p15="http://schemas.microsoft.com/office/powerpoint/2012/main" userId="8312328db46bd9e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12T12:13:02.493" idx="1">
    <p:pos x="2147" y="1421"/>
    <p:text>*Se requiere la sonta TH3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12T14:05:42.767" idx="2">
    <p:pos x="5311" y="455"/>
    <p:text>Todas estas opciones son personalizadas, no hay un servidor dedicado para el papago,</p:text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C29F82-C17D-4160-8DAB-9DEE9DA34F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B343D1D-2F73-4D4F-ABD3-CD9692704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F8718E-EAF6-4255-96AE-5C6FFDF71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3E24-671F-4FF0-8263-B724B8AFF900}" type="datetimeFigureOut">
              <a:rPr lang="es-ES" smtClean="0"/>
              <a:t>12/08/2021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1DE647-326E-4A58-A267-012C3761F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A87C21-82BB-46F4-B688-9C8020BFD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D80A-0EA6-43A4-B3A1-F266FDAC3E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8160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62CCBA-64CD-4BC6-A5C8-B05FD8CE7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ACBD8B-EC84-4C8F-A391-9129FC6C00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BD260C-B910-4FD6-AC8E-68698B18B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3E24-671F-4FF0-8263-B724B8AFF900}" type="datetimeFigureOut">
              <a:rPr lang="es-ES" smtClean="0"/>
              <a:t>12/08/2021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18D593-4477-489D-9966-3CE009107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F46F05-143B-4959-A088-4EC135916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D80A-0EA6-43A4-B3A1-F266FDAC3E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5292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D34D524-093B-4A7F-B72A-96683B995D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E38C1FA-3B32-417D-B552-292125A09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2223B6-05D2-4387-9F1B-C4D1D0CD1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3E24-671F-4FF0-8263-B724B8AFF900}" type="datetimeFigureOut">
              <a:rPr lang="es-ES" smtClean="0"/>
              <a:t>12/08/2021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7F91A0-9023-42EA-B040-E94211A7A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BEDCD4-E49F-45DD-86D3-359E815A5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D80A-0EA6-43A4-B3A1-F266FDAC3E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6535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0247D1-1164-4C86-94DE-A764C32CA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48242A-5AA4-4A68-AE20-8CCD7050C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8306D1-A775-44DF-BCFE-FC8ACA0FF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3E24-671F-4FF0-8263-B724B8AFF900}" type="datetimeFigureOut">
              <a:rPr lang="es-ES" smtClean="0"/>
              <a:t>12/08/2021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A5CC43-43AF-4493-83D6-41697BDF3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A64F99-1E82-443A-BD14-60D18E881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D80A-0EA6-43A4-B3A1-F266FDAC3E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6198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9CBC8-08CF-4391-A90F-EE60FF4C3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7B23E7-1A07-4CAD-B9BC-95186513E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139397-35F4-4C55-8C11-BACD00AE0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3E24-671F-4FF0-8263-B724B8AFF900}" type="datetimeFigureOut">
              <a:rPr lang="es-ES" smtClean="0"/>
              <a:t>12/08/2021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B77C49-F585-49B1-849D-21BDB98CE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1102FC-C438-441A-83B2-876806295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D80A-0EA6-43A4-B3A1-F266FDAC3E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5025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457A27-327D-4E6A-BB02-2A37176C4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572B5A-E610-4412-A5E6-633A35168C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ABEAB3-1DB0-404A-B552-DE486FEF5A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65BBB50-8026-4917-9DBF-2EE22E4C2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3E24-671F-4FF0-8263-B724B8AFF900}" type="datetimeFigureOut">
              <a:rPr lang="es-ES" smtClean="0"/>
              <a:t>12/08/2021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178082-F231-4E5F-80F9-239A62030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CB1FE2-1838-4DD3-AF3B-AFAFAF051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D80A-0EA6-43A4-B3A1-F266FDAC3E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9951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72F0CC-D859-4FB9-96C5-185FFCB6C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BAC8D20-680C-4F97-9333-898D3F008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B5E5E5D-8D27-4571-A9B7-FC50DEF99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12C71BA-9CCC-44D4-8D4B-163F0E044F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A1D3ED3-6FE6-4F7D-9858-B94DED4BD1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4130821-7880-4ECC-866B-16E8400EB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3E24-671F-4FF0-8263-B724B8AFF900}" type="datetimeFigureOut">
              <a:rPr lang="es-ES" smtClean="0"/>
              <a:t>12/08/2021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BBD3F2F-AA98-4A10-9E9E-6EBA53E03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C9E8979-1457-41BC-91AB-C80471B67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D80A-0EA6-43A4-B3A1-F266FDAC3E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5034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E05ACC-2B44-4EA7-9D00-7A0C61E26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9CC7903-5EB4-4AF9-BFE1-CA3A3608E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3E24-671F-4FF0-8263-B724B8AFF900}" type="datetimeFigureOut">
              <a:rPr lang="es-ES" smtClean="0"/>
              <a:t>12/08/2021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6CABFFD-C7AA-49E7-82B6-5302255B2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B464E2B-108D-4922-9E1D-23F197E99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D80A-0EA6-43A4-B3A1-F266FDAC3E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7125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E12A46F-1791-42B8-9DAB-D27D009CD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3E24-671F-4FF0-8263-B724B8AFF900}" type="datetimeFigureOut">
              <a:rPr lang="es-ES" smtClean="0"/>
              <a:t>12/08/2021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27BF5E0-8DA3-4A15-A4E5-E03BD40D4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CBDCFD6-471A-4118-9D67-68091E318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D80A-0EA6-43A4-B3A1-F266FDAC3E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961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C0F56D-3974-4933-8006-76E453CF5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512FA3-AB1C-46CA-A75F-29383ACE0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0D525B-182D-420E-8897-E6E55DA57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E7061BA-3B45-4012-B8A3-DCE10752B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3E24-671F-4FF0-8263-B724B8AFF900}" type="datetimeFigureOut">
              <a:rPr lang="es-ES" smtClean="0"/>
              <a:t>12/08/2021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07F273-2472-4E48-922D-22CDFB8FE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65AFE7-85A5-4604-9C58-FD8DC7660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D80A-0EA6-43A4-B3A1-F266FDAC3E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287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6A5521-45FD-472C-B708-C75704348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5E846E7-7673-441A-AACB-4608D5B1A1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37F033-00D3-4C34-9B74-91386FF54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ECF491-35E2-4A7C-9A25-C0C2B5632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3E24-671F-4FF0-8263-B724B8AFF900}" type="datetimeFigureOut">
              <a:rPr lang="es-ES" smtClean="0"/>
              <a:t>12/08/2021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166DE0-DD6C-4AB3-8043-4AC2821A3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E176E9-0C26-4B53-8641-20FC4A5E9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D80A-0EA6-43A4-B3A1-F266FDAC3E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7054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DEB9948-ADC8-4589-8D59-1B7EB0BE1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629142-C416-4CED-A52C-46809AE02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6C62E5-B2EB-4021-9743-16AB7C9C8E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83E24-671F-4FF0-8263-B724B8AFF900}" type="datetimeFigureOut">
              <a:rPr lang="es-ES" smtClean="0"/>
              <a:t>12/08/2021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D784AB-B472-4594-84D7-47C486F0CB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F76125-D87B-4A3D-8537-AC812DA872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0D80A-0EA6-43A4-B3A1-F266FDAC3E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481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EDC0917-655A-45A6-B809-17A6E2C988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639193"/>
            <a:ext cx="3571810" cy="3573516"/>
          </a:xfrm>
        </p:spPr>
        <p:txBody>
          <a:bodyPr>
            <a:normAutofit/>
          </a:bodyPr>
          <a:lstStyle/>
          <a:p>
            <a:pPr algn="l"/>
            <a:r>
              <a:rPr lang="es-ES" sz="6600" b="0" i="0">
                <a:effectLst/>
                <a:latin typeface="Open Sans" panose="020B0606030504020204" pitchFamily="34" charset="0"/>
              </a:rPr>
              <a:t>PAPAGO TH CO2 ETH</a:t>
            </a:r>
            <a:endParaRPr lang="es-ES" sz="660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7555F2-3F00-4ED4-9199-5C58B38A87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2" y="4631161"/>
            <a:ext cx="3571810" cy="1559327"/>
          </a:xfrm>
        </p:spPr>
        <p:txBody>
          <a:bodyPr>
            <a:normAutofit/>
          </a:bodyPr>
          <a:lstStyle/>
          <a:p>
            <a:pPr algn="l"/>
            <a:r>
              <a:rPr lang="en-US" b="0" i="0" dirty="0">
                <a:effectLst/>
                <a:latin typeface="Open Sans" panose="020B0606030504020204" pitchFamily="34" charset="0"/>
              </a:rPr>
              <a:t>CO2, temperature and humidity sensor with Ethernet</a:t>
            </a:r>
            <a:endParaRPr lang="es-ES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electrónica, circuito&#10;&#10;Descripción generada automáticamente">
            <a:extLst>
              <a:ext uri="{FF2B5EF4-FFF2-40B4-BE49-F238E27FC236}">
                <a16:creationId xmlns:a16="http://schemas.microsoft.com/office/drawing/2014/main" id="{8E82BA4D-11CE-4473-918F-09B549A1A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640080"/>
            <a:ext cx="5550408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21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29688C-98DC-4E3B-A84D-DAE62CD4E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/>
              <a:t>Servidor Privado para acceder a través de Internet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34BC2E-F3A8-43FC-BD88-34903F756E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endParaRPr lang="es-ES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3A79996-A1D7-4C88-B4E6-8C2570C015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ES" dirty="0"/>
              <a:t>Es necesario un servidor VPN</a:t>
            </a:r>
          </a:p>
          <a:p>
            <a:r>
              <a:rPr lang="es-ES" dirty="0"/>
              <a:t>Cada oficina necesita un </a:t>
            </a:r>
            <a:r>
              <a:rPr lang="es-ES" dirty="0" err="1"/>
              <a:t>router</a:t>
            </a:r>
            <a:r>
              <a:rPr lang="es-ES" dirty="0"/>
              <a:t> VPN con certificado</a:t>
            </a:r>
          </a:p>
          <a:p>
            <a:r>
              <a:rPr lang="es-ES" dirty="0"/>
              <a:t>Cada dispositivo necesita un certificado y un cliente VPN</a:t>
            </a:r>
          </a:p>
          <a:p>
            <a:r>
              <a:rPr lang="es-ES" dirty="0"/>
              <a:t>Se puede acceder directamente a la interfaz de los Papagos desde los dispositivos a través de un cliente Web</a:t>
            </a:r>
          </a:p>
          <a:p>
            <a:r>
              <a:rPr lang="es-ES" dirty="0"/>
              <a:t>Se puede añadir un servidor (puede ser el mismo que el de VPN) para la adquisición de datos (usando cualquier de lo protocolos que soporta el </a:t>
            </a:r>
            <a:r>
              <a:rPr lang="es-ES" dirty="0" err="1"/>
              <a:t>Papago</a:t>
            </a:r>
            <a:r>
              <a:rPr lang="es-ES" dirty="0"/>
              <a:t>), almacenamiento, procesamiento, graficas y los dispositivos pueden visualizar estos datos (Todos los scripts se tienen que programar)</a:t>
            </a:r>
          </a:p>
          <a:p>
            <a:r>
              <a:rPr lang="es-ES" dirty="0"/>
              <a:t>La VPN funcionaría como si todos los dispositivos dentro de la VPN </a:t>
            </a:r>
            <a:r>
              <a:rPr lang="es-ES" dirty="0" err="1"/>
              <a:t>estan</a:t>
            </a:r>
            <a:r>
              <a:rPr lang="es-ES" dirty="0"/>
              <a:t> en una red local</a:t>
            </a:r>
          </a:p>
          <a:p>
            <a:r>
              <a:rPr lang="es-ES" dirty="0"/>
              <a:t>Nota: Las grandes instituciones normalmente ya tienen su VPN implementada y en ocasiones se puede usar</a:t>
            </a:r>
          </a:p>
          <a:p>
            <a:endParaRPr lang="es-ES" dirty="0"/>
          </a:p>
        </p:txBody>
      </p:sp>
      <p:pic>
        <p:nvPicPr>
          <p:cNvPr id="7" name="Imagen 6" descr="Diagrama&#10;&#10;Descripción generada automáticamente">
            <a:extLst>
              <a:ext uri="{FF2B5EF4-FFF2-40B4-BE49-F238E27FC236}">
                <a16:creationId xmlns:a16="http://schemas.microsoft.com/office/drawing/2014/main" id="{67458CF2-867F-493F-B4B2-CBFF7A4C0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5010150" cy="353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66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227914-7D24-4A2D-AF69-F5520068E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Servidor Publico en Internet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A3ECF90-40F9-4892-9FC2-80F9A48655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92AEF6F-D331-4CA8-ACC6-B2110B7470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/>
              <a:t>Se necesita un servidor accesible desde internet configurado ya sea para recibir variables GET o </a:t>
            </a:r>
            <a:r>
              <a:rPr lang="es-ES" dirty="0" err="1"/>
              <a:t>Traps</a:t>
            </a:r>
            <a:r>
              <a:rPr lang="es-ES" dirty="0"/>
              <a:t> SNMP</a:t>
            </a:r>
          </a:p>
          <a:p>
            <a:r>
              <a:rPr lang="es-ES" dirty="0"/>
              <a:t>El servidor se encarga de procesar los datos, almacenarlos,  visualizar graficas</a:t>
            </a:r>
          </a:p>
          <a:p>
            <a:r>
              <a:rPr lang="es-ES" dirty="0"/>
              <a:t>Los dispositivos verán la interfaz que se programe en el servidor</a:t>
            </a:r>
          </a:p>
        </p:txBody>
      </p:sp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F2A81D87-8681-44A8-A7B0-9C2148B27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496252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950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140D35-AA2D-4AA3-B8C5-60B79FBF9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Sobre el servidor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2A50BBD-8CFF-4741-B062-6E0C34667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En ambas arquitecturas el servidor que procesa los datos puede hacer la mismas tareas, la diferencia esta en la adquisición de datos.</a:t>
            </a:r>
          </a:p>
          <a:p>
            <a:r>
              <a:rPr lang="es-ES" dirty="0"/>
              <a:t>En un servidor publico solo se pueden recibir por HTTP GET o SNMP mientras que en un servidor por VPN los datos se pueden recuperar a través de cualquier protocolo que soporte el </a:t>
            </a:r>
            <a:r>
              <a:rPr lang="es-ES" dirty="0" err="1"/>
              <a:t>papago</a:t>
            </a:r>
            <a:endParaRPr lang="es-ES" dirty="0"/>
          </a:p>
          <a:p>
            <a:r>
              <a:rPr lang="es-ES" dirty="0"/>
              <a:t>El único servicio que puede actuar como un servidor para recibir datos y publicarlos a los dispositivos es el software WIX (bastante limitado en realidad)</a:t>
            </a:r>
          </a:p>
          <a:p>
            <a:r>
              <a:rPr lang="es-ES" dirty="0"/>
              <a:t>Una vez adquiridos los datos, se pueden tratar como se vean convenientes y añadir las funcionalidades que sean necesarias, pero todo esto se tiene que programar en el servidor, ubicación geográfica, alarmas, acceso de usuarios, históricos, graficas, tendencias …</a:t>
            </a:r>
          </a:p>
        </p:txBody>
      </p:sp>
    </p:spTree>
    <p:extLst>
      <p:ext uri="{BB962C8B-B14F-4D97-AF65-F5344CB8AC3E}">
        <p14:creationId xmlns:p14="http://schemas.microsoft.com/office/powerpoint/2010/main" val="1747022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693959-566D-4CC6-A399-ACDA92CED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Otras Versiones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E7EF9F-3CAE-49F8-B2CD-D7912F51527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PAPAGO </a:t>
            </a:r>
            <a:r>
              <a:rPr lang="en-US" dirty="0" err="1"/>
              <a:t>Meteo</a:t>
            </a:r>
            <a:r>
              <a:rPr lang="en-US" dirty="0"/>
              <a:t> ETH: Industrial weather station with Ethernet and PoE</a:t>
            </a:r>
          </a:p>
          <a:p>
            <a:endParaRPr lang="en-U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91C5CD0-473F-4BEE-9744-51E63EE180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THCO2: CO2 level sensor, thermometer and hygrometer with RS485</a:t>
            </a:r>
            <a:endParaRPr lang="es-ES" dirty="0"/>
          </a:p>
          <a:p>
            <a:endParaRPr lang="es-ES" dirty="0"/>
          </a:p>
        </p:txBody>
      </p:sp>
      <p:pic>
        <p:nvPicPr>
          <p:cNvPr id="1026" name="Picture 2" descr="PAPAGO Meteo ETH: Industrial weather station with Ethernet and PoE">
            <a:extLst>
              <a:ext uri="{FF2B5EF4-FFF2-40B4-BE49-F238E27FC236}">
                <a16:creationId xmlns:a16="http://schemas.microsoft.com/office/drawing/2014/main" id="{8082334F-04B2-482A-931E-A031B422E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20" y="3429000"/>
            <a:ext cx="2095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CO2: CO2 level sensor, thermometer and hygrometer with RS485">
            <a:extLst>
              <a:ext uri="{FF2B5EF4-FFF2-40B4-BE49-F238E27FC236}">
                <a16:creationId xmlns:a16="http://schemas.microsoft.com/office/drawing/2014/main" id="{D55A88B3-F4B9-41CC-B086-26F1637C2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875" y="3528753"/>
            <a:ext cx="2095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026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760861D-F597-4EF3-8FAA-ABEC85711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Alternativa al </a:t>
            </a:r>
            <a:r>
              <a:rPr lang="es-ES" dirty="0" err="1"/>
              <a:t>Papago</a:t>
            </a:r>
            <a:r>
              <a:rPr lang="es-ES" dirty="0"/>
              <a:t> TH CO2 ETH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BEA5C06F-2665-434D-9B67-75E0347142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/>
              <a:t>Controlador </a:t>
            </a:r>
            <a:r>
              <a:rPr lang="es-ES" dirty="0" err="1"/>
              <a:t>Resi</a:t>
            </a:r>
            <a:r>
              <a:rPr lang="es-ES" dirty="0"/>
              <a:t> PI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8B1C085B-BFD7-4CF7-BF37-85F3FE58A14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THCO2</a:t>
            </a:r>
            <a:endParaRPr lang="es-ES" dirty="0"/>
          </a:p>
        </p:txBody>
      </p:sp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6D2A9490-8672-4AEC-AA04-6022D3EDBE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947934"/>
              </p:ext>
            </p:extLst>
          </p:nvPr>
        </p:nvGraphicFramePr>
        <p:xfrm>
          <a:off x="1340767" y="2412757"/>
          <a:ext cx="4176466" cy="3642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361560" imgH="5549040" progId="">
                  <p:embed/>
                </p:oleObj>
              </mc:Choice>
              <mc:Fallback>
                <p:oleObj r:id="rId2" imgW="6361560" imgH="55490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40767" y="2412757"/>
                        <a:ext cx="4176466" cy="36428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4" descr="THCO2: CO2 level sensor, thermometer and hygrometer with RS485">
            <a:extLst>
              <a:ext uri="{FF2B5EF4-FFF2-40B4-BE49-F238E27FC236}">
                <a16:creationId xmlns:a16="http://schemas.microsoft.com/office/drawing/2014/main" id="{08067AF7-C7B3-445C-8266-10FF4A46C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357" y="2630978"/>
            <a:ext cx="3296411" cy="299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371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Diagrama&#10;&#10;Descripción generada automáticamente">
            <a:extLst>
              <a:ext uri="{FF2B5EF4-FFF2-40B4-BE49-F238E27FC236}">
                <a16:creationId xmlns:a16="http://schemas.microsoft.com/office/drawing/2014/main" id="{B3D7BC11-B4F4-43CC-ADBB-7B9C90B8DB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6230" y="793103"/>
            <a:ext cx="11012093" cy="5477068"/>
          </a:xfrm>
        </p:spPr>
      </p:pic>
    </p:spTree>
    <p:extLst>
      <p:ext uri="{BB962C8B-B14F-4D97-AF65-F5344CB8AC3E}">
        <p14:creationId xmlns:p14="http://schemas.microsoft.com/office/powerpoint/2010/main" val="447773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CCF01C-BD73-4DD1-A91C-A03A79F03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Explicación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88A3FB-E4D2-40B6-847D-DA9BCE6EC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Tendrían que comprar los dispositivos en conjunto por oficina</a:t>
            </a:r>
          </a:p>
          <a:p>
            <a:r>
              <a:rPr lang="es-ES" dirty="0"/>
              <a:t>El controlador RESI PI:</a:t>
            </a:r>
          </a:p>
          <a:p>
            <a:pPr lvl="1"/>
            <a:r>
              <a:rPr lang="es-ES" dirty="0"/>
              <a:t>Leería los datos del Sensor por el protocolo serie </a:t>
            </a:r>
            <a:r>
              <a:rPr lang="es-ES" dirty="0" err="1"/>
              <a:t>modbus</a:t>
            </a:r>
            <a:r>
              <a:rPr lang="es-ES" dirty="0"/>
              <a:t> RTU</a:t>
            </a:r>
          </a:p>
          <a:p>
            <a:pPr lvl="1"/>
            <a:r>
              <a:rPr lang="es-ES" dirty="0" err="1"/>
              <a:t>Parsearía</a:t>
            </a:r>
            <a:r>
              <a:rPr lang="es-ES" dirty="0"/>
              <a:t> los datos recibidos en Modbus y los formatearía para ser consumidos o enviados a un servidor en el formato necesario</a:t>
            </a:r>
          </a:p>
          <a:p>
            <a:pPr lvl="1"/>
            <a:r>
              <a:rPr lang="es-ES" dirty="0"/>
              <a:t>Se encargaría del cifrado en la interfaz Ethernet hacia el servidor</a:t>
            </a:r>
          </a:p>
          <a:p>
            <a:pPr lvl="1"/>
            <a:r>
              <a:rPr lang="es-ES" dirty="0"/>
              <a:t>Además de estas tareas se puede programar para que realice otras tareas, como configurar una interfaz web, envío de emails para alarmas, guardar un histórico… </a:t>
            </a:r>
          </a:p>
        </p:txBody>
      </p:sp>
    </p:spTree>
    <p:extLst>
      <p:ext uri="{BB962C8B-B14F-4D97-AF65-F5344CB8AC3E}">
        <p14:creationId xmlns:p14="http://schemas.microsoft.com/office/powerpoint/2010/main" val="2276902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D3FCFC-53A6-47E6-88A9-CD8F3F49C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Aclaraciones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9B48DA-EF6B-4F10-AD1A-329F81E60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El controlador RESI no es especifico para esta aplicación en realidad es un controlador con Linux sin aplicaciones, por lo que se puede instalar tantos programas como sean necesarios, </a:t>
            </a:r>
            <a:r>
              <a:rPr lang="es-ES" dirty="0" err="1"/>
              <a:t>NodeJS</a:t>
            </a:r>
            <a:r>
              <a:rPr lang="es-ES" dirty="0"/>
              <a:t>, </a:t>
            </a:r>
            <a:r>
              <a:rPr lang="es-ES" dirty="0" err="1"/>
              <a:t>OpenVPN</a:t>
            </a:r>
            <a:r>
              <a:rPr lang="es-ES" dirty="0"/>
              <a:t>, PHP, MySQL… y realizar una aplicación para este propósito</a:t>
            </a:r>
          </a:p>
          <a:p>
            <a:r>
              <a:rPr lang="es-ES" dirty="0"/>
              <a:t>El sensor THCO2 tiene comunicación serie Modbus RTU, entonces el que recibirá todos los valores sería el controlador RESI que adaptaría el formato y el cifrado requerido para enviar los datos a Azure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0908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3DA854-3EEC-48F5-9FD3-14AC8504B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Información sobre el </a:t>
            </a:r>
            <a:r>
              <a:rPr lang="es-ES" dirty="0" err="1"/>
              <a:t>Papago</a:t>
            </a:r>
            <a:r>
              <a:rPr lang="es-ES" dirty="0"/>
              <a:t> CO2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A69DC4-8112-4566-B372-750F77AD7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El </a:t>
            </a:r>
            <a:r>
              <a:rPr lang="es-ES" dirty="0" err="1"/>
              <a:t>Papago</a:t>
            </a:r>
            <a:r>
              <a:rPr lang="es-ES" dirty="0"/>
              <a:t> TH CO2 ETH es un dispositivo que puede medir CO2, Temperatura y Humedad si tiene los sensores conectados.</a:t>
            </a:r>
          </a:p>
          <a:p>
            <a:r>
              <a:rPr lang="es-ES" dirty="0"/>
              <a:t>Tiene múltiples protocolos y se pueden configurar alarmas.</a:t>
            </a:r>
          </a:p>
          <a:p>
            <a:r>
              <a:rPr lang="es-ES" dirty="0"/>
              <a:t>Un punto importante en este proyecto es aclarar que desde internet no se pueden acceder a los valores del </a:t>
            </a:r>
            <a:r>
              <a:rPr lang="es-ES" dirty="0" err="1"/>
              <a:t>Papago</a:t>
            </a:r>
            <a:r>
              <a:rPr lang="es-ES" dirty="0"/>
              <a:t>, se tendría que utilizar una VPN o que el TH CO2 ETH publique los valores en algún servidor, ya que los firewalls normalmente no bloquean el trafico de salida y si de entrada</a:t>
            </a:r>
          </a:p>
          <a:p>
            <a:r>
              <a:rPr lang="es-ES" dirty="0"/>
              <a:t>Con respecto a la red se comporta como cualquier otro dispositivo en red, tiene acceso a internet si se configuran los parámetros de red correctamente, pero desde internet no se puede acceder sin antes realizar cambios en el </a:t>
            </a:r>
            <a:r>
              <a:rPr lang="es-ES" dirty="0" err="1"/>
              <a:t>router</a:t>
            </a:r>
            <a:r>
              <a:rPr lang="es-ES" dirty="0"/>
              <a:t> o directamente por un túnel VPN</a:t>
            </a:r>
          </a:p>
        </p:txBody>
      </p:sp>
    </p:spTree>
    <p:extLst>
      <p:ext uri="{BB962C8B-B14F-4D97-AF65-F5344CB8AC3E}">
        <p14:creationId xmlns:p14="http://schemas.microsoft.com/office/powerpoint/2010/main" val="3584832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A0659F-B512-4FDE-A9B5-62582164E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Descripción </a:t>
            </a:r>
            <a:r>
              <a:rPr lang="es-ES" dirty="0" err="1"/>
              <a:t>Papago</a:t>
            </a:r>
            <a:r>
              <a:rPr lang="es-ES" dirty="0"/>
              <a:t> TH CO2 ETH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F40771F-52AE-43AD-A904-D794B815A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3914760"/>
            <a:ext cx="2181225" cy="1982932"/>
          </a:xfrm>
          <a:prstGeom prst="rect">
            <a:avLst/>
          </a:prstGeom>
        </p:spPr>
      </p:pic>
      <p:pic>
        <p:nvPicPr>
          <p:cNvPr id="4" name="Imagen 3" descr="Imagen que contiene cámara&#10;&#10;Descripción generada automáticamente">
            <a:extLst>
              <a:ext uri="{FF2B5EF4-FFF2-40B4-BE49-F238E27FC236}">
                <a16:creationId xmlns:a16="http://schemas.microsoft.com/office/drawing/2014/main" id="{07C17DB6-A972-4626-9795-3F737D493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4275681"/>
            <a:ext cx="3137488" cy="1505994"/>
          </a:xfrm>
          <a:prstGeom prst="rect">
            <a:avLst/>
          </a:prstGeom>
        </p:spPr>
      </p:pic>
      <p:pic>
        <p:nvPicPr>
          <p:cNvPr id="7" name="Imagen 6" descr="Imagen que contiene cámara&#10;&#10;Descripción generada automáticamente">
            <a:extLst>
              <a:ext uri="{FF2B5EF4-FFF2-40B4-BE49-F238E27FC236}">
                <a16:creationId xmlns:a16="http://schemas.microsoft.com/office/drawing/2014/main" id="{51880CFE-6985-43BC-B459-DF9D886BA2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7395" y="1555973"/>
            <a:ext cx="3314700" cy="1412079"/>
          </a:xfrm>
          <a:prstGeom prst="rect">
            <a:avLst/>
          </a:prstGeom>
        </p:spPr>
      </p:pic>
      <p:pic>
        <p:nvPicPr>
          <p:cNvPr id="12" name="Marcador de contenido 11" descr="Un letrero de color azul&#10;&#10;Descripción generada automáticamente con confianza baja">
            <a:extLst>
              <a:ext uri="{FF2B5EF4-FFF2-40B4-BE49-F238E27FC236}">
                <a16:creationId xmlns:a16="http://schemas.microsoft.com/office/drawing/2014/main" id="{E0202F42-794B-4086-B431-20AE1600A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 rot="16200000">
            <a:off x="1079500" y="1275426"/>
            <a:ext cx="1584323" cy="2147094"/>
          </a:xfr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C9323E4-FF49-43C6-9A81-3124B7D643D6}"/>
              </a:ext>
            </a:extLst>
          </p:cNvPr>
          <p:cNvSpPr txBox="1"/>
          <p:nvPr/>
        </p:nvSpPr>
        <p:spPr>
          <a:xfrm>
            <a:off x="798114" y="3358072"/>
            <a:ext cx="2276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Vista Superior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CCEB4A6-2E1A-4F52-B33B-EBAD86A921DE}"/>
              </a:ext>
            </a:extLst>
          </p:cNvPr>
          <p:cNvSpPr txBox="1"/>
          <p:nvPr/>
        </p:nvSpPr>
        <p:spPr>
          <a:xfrm>
            <a:off x="628649" y="5897692"/>
            <a:ext cx="2486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Vista inferior con DIN RAIL (opcional)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5BD9580-555F-4A6F-86F1-969C857B19ED}"/>
              </a:ext>
            </a:extLst>
          </p:cNvPr>
          <p:cNvSpPr txBox="1"/>
          <p:nvPr/>
        </p:nvSpPr>
        <p:spPr>
          <a:xfrm>
            <a:off x="5943600" y="3268429"/>
            <a:ext cx="331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Conector Ethernet y entrada de alimentación 11-56VDC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A79AFC8-0735-4150-A7C2-EFFA45E14F2A}"/>
              </a:ext>
            </a:extLst>
          </p:cNvPr>
          <p:cNvSpPr txBox="1"/>
          <p:nvPr/>
        </p:nvSpPr>
        <p:spPr>
          <a:xfrm>
            <a:off x="5918789" y="5981700"/>
            <a:ext cx="3339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Conector de los sensores</a:t>
            </a:r>
          </a:p>
        </p:txBody>
      </p:sp>
    </p:spTree>
    <p:extLst>
      <p:ext uri="{BB962C8B-B14F-4D97-AF65-F5344CB8AC3E}">
        <p14:creationId xmlns:p14="http://schemas.microsoft.com/office/powerpoint/2010/main" val="4184231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A3643C-F9C5-42A2-8D49-400206046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Sensores para el </a:t>
            </a:r>
            <a:r>
              <a:rPr lang="es-ES" dirty="0" err="1"/>
              <a:t>Papago</a:t>
            </a:r>
            <a:r>
              <a:rPr lang="es-ES" dirty="0"/>
              <a:t> TH CO2 ETH</a:t>
            </a:r>
          </a:p>
        </p:txBody>
      </p:sp>
      <p:pic>
        <p:nvPicPr>
          <p:cNvPr id="5" name="Marcador de contenido 4" descr="Una caja de cartón&#10;&#10;Descripción generada automáticamente con confianza baja">
            <a:extLst>
              <a:ext uri="{FF2B5EF4-FFF2-40B4-BE49-F238E27FC236}">
                <a16:creationId xmlns:a16="http://schemas.microsoft.com/office/drawing/2014/main" id="{790949F6-C191-4971-A673-81A07CB512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9"/>
            <a:ext cx="3228303" cy="1528762"/>
          </a:xfrm>
        </p:spPr>
      </p:pic>
      <p:pic>
        <p:nvPicPr>
          <p:cNvPr id="11" name="Imagen 10" descr="Cable de color azul&#10;&#10;Descripción generada automáticamente con confianza baja">
            <a:extLst>
              <a:ext uri="{FF2B5EF4-FFF2-40B4-BE49-F238E27FC236}">
                <a16:creationId xmlns:a16="http://schemas.microsoft.com/office/drawing/2014/main" id="{4C6A06B3-34D8-4241-8BAE-9D0F5E860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2411" y="1628775"/>
            <a:ext cx="2251958" cy="1800225"/>
          </a:xfrm>
          <a:prstGeom prst="rect">
            <a:avLst/>
          </a:prstGeom>
        </p:spPr>
      </p:pic>
      <p:pic>
        <p:nvPicPr>
          <p:cNvPr id="13" name="Imagen 12" descr="Imagen que contiene cable, conector, interior, bicicleta&#10;&#10;Descripción generada automáticamente">
            <a:extLst>
              <a:ext uri="{FF2B5EF4-FFF2-40B4-BE49-F238E27FC236}">
                <a16:creationId xmlns:a16="http://schemas.microsoft.com/office/drawing/2014/main" id="{41870797-A4DE-4CBD-931F-A37ACAAC7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981450"/>
            <a:ext cx="2088067" cy="195262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D738DE0-BF8F-4413-A260-880D55ADCF04}"/>
              </a:ext>
            </a:extLst>
          </p:cNvPr>
          <p:cNvSpPr txBox="1"/>
          <p:nvPr/>
        </p:nvSpPr>
        <p:spPr>
          <a:xfrm>
            <a:off x="742950" y="3429000"/>
            <a:ext cx="3323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Sensor de CO2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62A1B21-D1ED-4162-A69A-A8C0140B496E}"/>
              </a:ext>
            </a:extLst>
          </p:cNvPr>
          <p:cNvSpPr txBox="1"/>
          <p:nvPr/>
        </p:nvSpPr>
        <p:spPr>
          <a:xfrm>
            <a:off x="742950" y="6115050"/>
            <a:ext cx="3228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Cable sensor CO2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FF9BED9-95CD-4AF3-8E6F-B5CFE1529210}"/>
              </a:ext>
            </a:extLst>
          </p:cNvPr>
          <p:cNvSpPr txBox="1"/>
          <p:nvPr/>
        </p:nvSpPr>
        <p:spPr>
          <a:xfrm>
            <a:off x="6972300" y="3714750"/>
            <a:ext cx="2676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Sensor TH3 con cable (El cable no se desmonta)</a:t>
            </a:r>
          </a:p>
        </p:txBody>
      </p:sp>
    </p:spTree>
    <p:extLst>
      <p:ext uri="{BB962C8B-B14F-4D97-AF65-F5344CB8AC3E}">
        <p14:creationId xmlns:p14="http://schemas.microsoft.com/office/powerpoint/2010/main" val="971311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10CA3E-CEF4-4A2B-B1E3-518760B41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INTERFAZ WEB Interna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509ACF-81D6-4835-ACE2-FCD08C925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El </a:t>
            </a:r>
            <a:r>
              <a:rPr lang="es-ES" dirty="0" err="1"/>
              <a:t>Papago</a:t>
            </a:r>
            <a:r>
              <a:rPr lang="es-ES" dirty="0"/>
              <a:t> THCO2 ETH tiene una interfaz interna para visualizar los datos medidos y para modificar su configuración</a:t>
            </a:r>
          </a:p>
        </p:txBody>
      </p:sp>
      <p:pic>
        <p:nvPicPr>
          <p:cNvPr id="5" name="Imagen 4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06C949D0-0425-42C4-B216-D32972D8A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688" y="2992373"/>
            <a:ext cx="5024701" cy="3184590"/>
          </a:xfrm>
          <a:prstGeom prst="rect">
            <a:avLst/>
          </a:prstGeom>
        </p:spPr>
      </p:pic>
      <p:pic>
        <p:nvPicPr>
          <p:cNvPr id="7" name="Imagen 6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5EABED93-F24B-4A1C-B671-BC8F55AD1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613" y="2992373"/>
            <a:ext cx="4499666" cy="318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89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0DF34FE-7A27-4ECA-A483-2CB3D3BE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Carácteristicas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ED54F3-401D-4FF8-8464-369ABA457C0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err="1"/>
              <a:t>Medicion</a:t>
            </a:r>
            <a:r>
              <a:rPr lang="es-ES" dirty="0"/>
              <a:t>:</a:t>
            </a:r>
          </a:p>
          <a:p>
            <a:pPr lvl="1"/>
            <a:r>
              <a:rPr lang="es-ES" dirty="0"/>
              <a:t>Temperatura*</a:t>
            </a:r>
          </a:p>
          <a:p>
            <a:pPr lvl="1"/>
            <a:r>
              <a:rPr lang="es-ES" dirty="0"/>
              <a:t>Humedad*</a:t>
            </a:r>
          </a:p>
          <a:p>
            <a:pPr lvl="1"/>
            <a:r>
              <a:rPr lang="es-ES" dirty="0"/>
              <a:t>CO2</a:t>
            </a:r>
          </a:p>
          <a:p>
            <a:r>
              <a:rPr lang="es-ES" dirty="0"/>
              <a:t>Multiprotocolo:</a:t>
            </a:r>
          </a:p>
          <a:p>
            <a:pPr lvl="1"/>
            <a:r>
              <a:rPr lang="es-ES" dirty="0"/>
              <a:t>HTTP GET</a:t>
            </a:r>
          </a:p>
          <a:p>
            <a:pPr lvl="1"/>
            <a:r>
              <a:rPr lang="es-ES" dirty="0"/>
              <a:t>XML</a:t>
            </a:r>
          </a:p>
          <a:p>
            <a:pPr lvl="1"/>
            <a:r>
              <a:rPr lang="es-ES" dirty="0"/>
              <a:t>SNMP</a:t>
            </a:r>
          </a:p>
          <a:p>
            <a:pPr lvl="1"/>
            <a:r>
              <a:rPr lang="es-ES" dirty="0"/>
              <a:t>MODBUS TCP</a:t>
            </a:r>
          </a:p>
          <a:p>
            <a:pPr lvl="1"/>
            <a:r>
              <a:rPr lang="es-ES" dirty="0"/>
              <a:t>SPINEL</a:t>
            </a:r>
          </a:p>
          <a:p>
            <a:pPr lvl="1"/>
            <a:endParaRPr lang="es-ES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25B4057-1571-412C-B0B0-6395893E54A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/>
              <a:t>Envío de alarmas por email</a:t>
            </a:r>
          </a:p>
          <a:p>
            <a:r>
              <a:rPr lang="es-ES" dirty="0"/>
              <a:t>Interfaz web embebida</a:t>
            </a:r>
          </a:p>
          <a:p>
            <a:r>
              <a:rPr lang="es-ES" dirty="0"/>
              <a:t>Sensor dual</a:t>
            </a:r>
          </a:p>
          <a:p>
            <a:pPr lvl="1"/>
            <a:r>
              <a:rPr lang="es-ES" dirty="0"/>
              <a:t>Temperatura – Humedad</a:t>
            </a:r>
          </a:p>
          <a:p>
            <a:pPr lvl="1"/>
            <a:r>
              <a:rPr lang="es-ES" dirty="0"/>
              <a:t>CO2</a:t>
            </a:r>
          </a:p>
          <a:p>
            <a:r>
              <a:rPr lang="es-ES" dirty="0"/>
              <a:t>Sensor CO2 NDIR</a:t>
            </a:r>
          </a:p>
          <a:p>
            <a:r>
              <a:rPr lang="es-ES" dirty="0"/>
              <a:t>Opcional DIN Rail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85183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4F9004-0FEE-4FC7-90E4-E5E024620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Accesible desde la red local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3F1440-4383-4638-8F70-0D4F5835D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El acceso a la interfaz web  que tiene el </a:t>
            </a:r>
            <a:r>
              <a:rPr lang="es-ES" dirty="0" err="1"/>
              <a:t>Papago</a:t>
            </a:r>
            <a:r>
              <a:rPr lang="es-ES" dirty="0"/>
              <a:t> por defecto es solo través de la misma red</a:t>
            </a:r>
          </a:p>
        </p:txBody>
      </p:sp>
      <p:pic>
        <p:nvPicPr>
          <p:cNvPr id="4" name="Imagen 3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46E197C3-A9DF-46D3-A60B-A7BE615BC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688" y="2992373"/>
            <a:ext cx="4115463" cy="260832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A24F3A8-F982-405D-AFFF-FF590191F67D}"/>
              </a:ext>
            </a:extLst>
          </p:cNvPr>
          <p:cNvSpPr txBox="1"/>
          <p:nvPr/>
        </p:nvSpPr>
        <p:spPr>
          <a:xfrm>
            <a:off x="911688" y="5791200"/>
            <a:ext cx="4115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Dispositivo con IP 192.168.1.X/24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982A4E2-1733-4488-B1B9-775DEE7BF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2954465"/>
            <a:ext cx="3860339" cy="268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1D786AB-E461-4B00-9AA4-4E5F68B8750F}"/>
              </a:ext>
            </a:extLst>
          </p:cNvPr>
          <p:cNvSpPr txBox="1"/>
          <p:nvPr/>
        </p:nvSpPr>
        <p:spPr>
          <a:xfrm>
            <a:off x="6724650" y="5791200"/>
            <a:ext cx="4115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Dispositivo con IP 192.168.1.254/24</a:t>
            </a:r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34B1B6AC-789E-4202-AF84-CCBA59139817}"/>
              </a:ext>
            </a:extLst>
          </p:cNvPr>
          <p:cNvSpPr/>
          <p:nvPr/>
        </p:nvSpPr>
        <p:spPr>
          <a:xfrm>
            <a:off x="5467350" y="4001294"/>
            <a:ext cx="876300" cy="246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: hacia la izquierda 7">
            <a:extLst>
              <a:ext uri="{FF2B5EF4-FFF2-40B4-BE49-F238E27FC236}">
                <a16:creationId xmlns:a16="http://schemas.microsoft.com/office/drawing/2014/main" id="{F15D1F27-6480-4CA6-A037-3BC4B7662E1B}"/>
              </a:ext>
            </a:extLst>
          </p:cNvPr>
          <p:cNvSpPr/>
          <p:nvPr/>
        </p:nvSpPr>
        <p:spPr>
          <a:xfrm>
            <a:off x="5467350" y="4296536"/>
            <a:ext cx="876299" cy="2468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8B3DF71-9BDA-4245-8235-B7184FF49265}"/>
              </a:ext>
            </a:extLst>
          </p:cNvPr>
          <p:cNvSpPr txBox="1"/>
          <p:nvPr/>
        </p:nvSpPr>
        <p:spPr>
          <a:xfrm>
            <a:off x="5467350" y="4705248"/>
            <a:ext cx="876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HTTP</a:t>
            </a:r>
          </a:p>
        </p:txBody>
      </p:sp>
    </p:spTree>
    <p:extLst>
      <p:ext uri="{BB962C8B-B14F-4D97-AF65-F5344CB8AC3E}">
        <p14:creationId xmlns:p14="http://schemas.microsoft.com/office/powerpoint/2010/main" val="1732885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6B3F4F-35B9-4E14-9851-AD082538F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Alternativas para acceder desde internet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2291A8-5DB0-44BC-A1AB-F4D466DD1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/>
              <a:t>El </a:t>
            </a:r>
            <a:r>
              <a:rPr lang="es-ES" dirty="0" err="1"/>
              <a:t>Papago</a:t>
            </a:r>
            <a:r>
              <a:rPr lang="es-ES" dirty="0"/>
              <a:t> es multiprotocolo y tiene protocolos tanto </a:t>
            </a:r>
            <a:r>
              <a:rPr lang="es-ES" dirty="0" err="1"/>
              <a:t>push</a:t>
            </a:r>
            <a:r>
              <a:rPr lang="es-ES" dirty="0"/>
              <a:t>, </a:t>
            </a:r>
            <a:r>
              <a:rPr lang="es-ES" dirty="0" err="1"/>
              <a:t>pull</a:t>
            </a:r>
            <a:r>
              <a:rPr lang="es-ES" dirty="0"/>
              <a:t> (solo desde la misma red o a través de VPN si es por internet)</a:t>
            </a:r>
          </a:p>
          <a:p>
            <a:r>
              <a:rPr lang="es-ES" dirty="0"/>
              <a:t>Protocolos </a:t>
            </a:r>
            <a:r>
              <a:rPr lang="es-ES" dirty="0" err="1"/>
              <a:t>Push</a:t>
            </a:r>
            <a:endParaRPr lang="es-ES" dirty="0"/>
          </a:p>
          <a:p>
            <a:pPr lvl="1"/>
            <a:r>
              <a:rPr lang="es-ES" dirty="0"/>
              <a:t>Protocolo SNMP a través de </a:t>
            </a:r>
            <a:r>
              <a:rPr lang="es-ES" dirty="0" err="1"/>
              <a:t>Traps</a:t>
            </a:r>
            <a:endParaRPr lang="es-ES" dirty="0"/>
          </a:p>
          <a:p>
            <a:pPr lvl="1"/>
            <a:r>
              <a:rPr lang="es-ES" dirty="0"/>
              <a:t>Protocolo HTTP GET</a:t>
            </a:r>
          </a:p>
          <a:p>
            <a:r>
              <a:rPr lang="es-ES" dirty="0"/>
              <a:t>Ejemplo de petición GET</a:t>
            </a:r>
          </a:p>
          <a:p>
            <a:pPr lvl="1"/>
            <a:r>
              <a:rPr lang="es-ES" dirty="0"/>
              <a:t>http://dominio-servidor.com/script-ejemplo-papago?mac=0080A397CF65 </a:t>
            </a:r>
            <a:r>
              <a:rPr lang="es-ES" dirty="0" err="1"/>
              <a:t>type</a:t>
            </a:r>
            <a:r>
              <a:rPr lang="es-ES" dirty="0"/>
              <a:t>=</a:t>
            </a:r>
            <a:r>
              <a:rPr lang="es-ES" dirty="0" err="1"/>
              <a:t>Papago</a:t>
            </a:r>
            <a:r>
              <a:rPr lang="es-ES" dirty="0"/>
              <a:t> TH CO2 ETH </a:t>
            </a:r>
            <a:r>
              <a:rPr lang="es-ES" dirty="0" err="1"/>
              <a:t>guid</a:t>
            </a:r>
            <a:r>
              <a:rPr lang="es-ES" dirty="0"/>
              <a:t>=PAP </a:t>
            </a:r>
            <a:r>
              <a:rPr lang="es-ES" dirty="0" err="1"/>
              <a:t>description</a:t>
            </a:r>
            <a:r>
              <a:rPr lang="es-ES" dirty="0"/>
              <a:t>=LOG </a:t>
            </a:r>
            <a:r>
              <a:rPr lang="es-ES" dirty="0" err="1"/>
              <a:t>log_index</a:t>
            </a:r>
            <a:r>
              <a:rPr lang="es-ES" dirty="0"/>
              <a:t>=1 </a:t>
            </a:r>
            <a:r>
              <a:rPr lang="es-ES" dirty="0" err="1"/>
              <a:t>date_time</a:t>
            </a:r>
            <a:r>
              <a:rPr lang="es-ES" dirty="0"/>
              <a:t>=01/28/2015 9:35:00 T1V1_value=21.7 T1V1_units=°C T1V1_status=0 H1V2_value=25.0 H1V2_units=% H1V2_status=0 D1V3_value=0.8 D1V3_units=°C D1V3_status=0 T2V1_value=23.4 T2V1_units=°C T2V1_status=0</a:t>
            </a:r>
          </a:p>
          <a:p>
            <a:pPr lvl="1"/>
            <a:r>
              <a:rPr lang="es-ES" dirty="0"/>
              <a:t>Esta petición puede ser cifrada como indica en el manual</a:t>
            </a:r>
          </a:p>
          <a:p>
            <a:pPr lvl="1"/>
            <a:r>
              <a:rPr lang="es-ES" dirty="0" err="1"/>
              <a:t>Peticion</a:t>
            </a:r>
            <a:r>
              <a:rPr lang="es-ES" dirty="0"/>
              <a:t> cifrada 128-bit AES </a:t>
            </a:r>
          </a:p>
          <a:p>
            <a:pPr lvl="2"/>
            <a:r>
              <a:rPr lang="es-ES" dirty="0"/>
              <a:t>http://dominio-servidor.com/script-ejemplo-papago </a:t>
            </a:r>
            <a:r>
              <a:rPr lang="pt-BR" dirty="0" err="1"/>
              <a:t>encrypted_data</a:t>
            </a:r>
            <a:r>
              <a:rPr lang="pt-BR" dirty="0"/>
              <a:t>=%DC%BD%5D%C1%DE%C4%0A%66%8B%69%0C%6D%8D %70%B9%11%EA%8C%19%2A%93%F1%71%87%B7%47%94%77%C7%A2%71%D9%1 A%3D%BA%21%CF%0D%D5%42%1F%01%23%7B%AF%31%C9%6D%D6%EC%87%C4 %39%E4%76%84%29%A9%C1%31%74%05%31%3F%96%43%13%3C%73%08%D6%8F %56%F5%6C%A2%77%53%C6%A7%10%8F%47%A5%A7%2D%04%9B%58%A0%94</a:t>
            </a:r>
            <a:endParaRPr lang="es-ES" dirty="0"/>
          </a:p>
          <a:p>
            <a:r>
              <a:rPr lang="es-ES" dirty="0"/>
              <a:t>Otra opción es a través de una VPN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5499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A8C00F-442E-45F7-B880-9DB56E8B0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Acceso a los datos desde Internet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E6E6B1-5A4E-482F-8A1D-E99C34616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30948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Para obtener acceso a los datos desde internet de forma segura hay que utilizar alguno de los protocolos </a:t>
            </a:r>
            <a:r>
              <a:rPr lang="es-ES" dirty="0" err="1"/>
              <a:t>push</a:t>
            </a:r>
            <a:r>
              <a:rPr lang="es-ES" dirty="0"/>
              <a:t> o </a:t>
            </a:r>
            <a:r>
              <a:rPr lang="es-ES" dirty="0" err="1"/>
              <a:t>pull</a:t>
            </a:r>
            <a:r>
              <a:rPr lang="es-ES" dirty="0"/>
              <a:t> de los que dispone el </a:t>
            </a:r>
            <a:r>
              <a:rPr lang="es-ES" dirty="0" err="1"/>
              <a:t>Papago</a:t>
            </a:r>
            <a:r>
              <a:rPr lang="es-ES" dirty="0"/>
              <a:t> CO2 de la siguiente manera</a:t>
            </a:r>
          </a:p>
          <a:p>
            <a:endParaRPr lang="es-ES" dirty="0"/>
          </a:p>
        </p:txBody>
      </p:sp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8B02923C-423A-4EE7-8895-844CEB10B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" y="2517109"/>
            <a:ext cx="10887075" cy="397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388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2540</TotalTime>
  <Words>1129</Words>
  <Application>Microsoft Office PowerPoint</Application>
  <PresentationFormat>Panorámica</PresentationFormat>
  <Paragraphs>87</Paragraphs>
  <Slides>17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Open Sans</vt:lpstr>
      <vt:lpstr>Tema de Office</vt:lpstr>
      <vt:lpstr>PAPAGO TH CO2 ETH</vt:lpstr>
      <vt:lpstr>Información sobre el Papago CO2</vt:lpstr>
      <vt:lpstr>Descripción Papago TH CO2 ETH</vt:lpstr>
      <vt:lpstr>Sensores para el Papago TH CO2 ETH</vt:lpstr>
      <vt:lpstr>INTERFAZ WEB Interna</vt:lpstr>
      <vt:lpstr>Carácteristicas</vt:lpstr>
      <vt:lpstr>Accesible desde la red local</vt:lpstr>
      <vt:lpstr>Alternativas para acceder desde internet</vt:lpstr>
      <vt:lpstr>Acceso a los datos desde Internet</vt:lpstr>
      <vt:lpstr>Servidor Privado para acceder a través de Internet</vt:lpstr>
      <vt:lpstr>Servidor Publico en Internet</vt:lpstr>
      <vt:lpstr>Sobre el servidor</vt:lpstr>
      <vt:lpstr>Otras Versiones</vt:lpstr>
      <vt:lpstr>Alternativa al Papago TH CO2 ETH</vt:lpstr>
      <vt:lpstr>Presentación de PowerPoint</vt:lpstr>
      <vt:lpstr>Explicación</vt:lpstr>
      <vt:lpstr>Aclaraciones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PAPAGO TH CO2 ETH</dc:title>
  <dc:creator>Juan S Vargas Mtz.</dc:creator>
  <cp:lastModifiedBy>Juan S Vargas Mtz.</cp:lastModifiedBy>
  <cp:revision>7</cp:revision>
  <dcterms:created xsi:type="dcterms:W3CDTF">2021-08-10T11:21:17Z</dcterms:created>
  <dcterms:modified xsi:type="dcterms:W3CDTF">2021-08-13T12:36:01Z</dcterms:modified>
</cp:coreProperties>
</file>