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6" r:id="rId21"/>
    <p:sldId id="277"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21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D9DAE37-A629-4441-9138-2478B87EF66B}" type="datetimeFigureOut">
              <a:rPr lang="es-ES" smtClean="0"/>
              <a:t>17/01/2017</a:t>
            </a:fld>
            <a:endParaRPr lang="es-ES"/>
          </a:p>
        </p:txBody>
      </p:sp>
      <p:sp>
        <p:nvSpPr>
          <p:cNvPr id="5" name="Footer Placeholder 4"/>
          <p:cNvSpPr>
            <a:spLocks noGrp="1"/>
          </p:cNvSpPr>
          <p:nvPr>
            <p:ph type="ftr" sz="quarter" idx="11"/>
          </p:nvPr>
        </p:nvSpPr>
        <p:spPr>
          <a:xfrm>
            <a:off x="1876424" y="5410201"/>
            <a:ext cx="5124886" cy="365125"/>
          </a:xfrm>
        </p:spPr>
        <p:txBody>
          <a:bodyPr/>
          <a:lstStyle/>
          <a:p>
            <a:endParaRPr lang="es-ES"/>
          </a:p>
        </p:txBody>
      </p:sp>
      <p:sp>
        <p:nvSpPr>
          <p:cNvPr id="6" name="Slide Number Placeholder 5"/>
          <p:cNvSpPr>
            <a:spLocks noGrp="1"/>
          </p:cNvSpPr>
          <p:nvPr>
            <p:ph type="sldNum" sz="quarter" idx="12"/>
          </p:nvPr>
        </p:nvSpPr>
        <p:spPr>
          <a:xfrm>
            <a:off x="9896911" y="5410199"/>
            <a:ext cx="771089" cy="365125"/>
          </a:xfrm>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115169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9DAE37-A629-4441-9138-2478B87EF66B}" type="datetimeFigureOut">
              <a:rPr lang="es-ES" smtClean="0"/>
              <a:t>17/01/2017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248290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9DAE37-A629-4441-9138-2478B87EF66B}" type="datetimeFigureOut">
              <a:rPr lang="es-ES" smtClean="0"/>
              <a:t>17/01/2017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401643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9DAE37-A629-4441-9138-2478B87EF66B}" type="datetimeFigureOut">
              <a:rPr lang="es-ES" smtClean="0"/>
              <a:t>17/01/2017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617C8B2-43FC-45F2-9F9F-BB2162A1D08F}" type="slidenum">
              <a:rPr lang="es-ES" smtClean="0"/>
              <a:t>‹Nº›</a:t>
            </a:fld>
            <a:endParaRPr lang="es-E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0789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9DAE37-A629-4441-9138-2478B87EF66B}" type="datetimeFigureOut">
              <a:rPr lang="es-ES" smtClean="0"/>
              <a:t>17/01/2017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429249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D9DAE37-A629-4441-9138-2478B87EF66B}" type="datetimeFigureOut">
              <a:rPr lang="es-ES" smtClean="0"/>
              <a:t>17/01/2017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946430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D9DAE37-A629-4441-9138-2478B87EF66B}" type="datetimeFigureOut">
              <a:rPr lang="es-ES" smtClean="0"/>
              <a:t>17/01/2017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449642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9DAE37-A629-4441-9138-2478B87EF66B}" type="datetimeFigureOut">
              <a:rPr lang="es-ES" smtClean="0"/>
              <a:t>17/01/2017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1779473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9DAE37-A629-4441-9138-2478B87EF66B}" type="datetimeFigureOut">
              <a:rPr lang="es-ES" smtClean="0"/>
              <a:t>17/01/2017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19685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9DAE37-A629-4441-9138-2478B87EF66B}" type="datetimeFigureOut">
              <a:rPr lang="es-ES" smtClean="0"/>
              <a:t>17/01/2017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341932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9DAE37-A629-4441-9138-2478B87EF66B}" type="datetimeFigureOut">
              <a:rPr lang="es-ES" smtClean="0"/>
              <a:t>17/01/2017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385324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D9DAE37-A629-4441-9138-2478B87EF66B}" type="datetimeFigureOut">
              <a:rPr lang="es-ES" smtClean="0"/>
              <a:t>17/01/2017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73986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D9DAE37-A629-4441-9138-2478B87EF66B}" type="datetimeFigureOut">
              <a:rPr lang="es-ES" smtClean="0"/>
              <a:t>17/01/2017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104193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D9DAE37-A629-4441-9138-2478B87EF66B}" type="datetimeFigureOut">
              <a:rPr lang="es-ES" smtClean="0"/>
              <a:t>17/01/2017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39175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DAE37-A629-4441-9138-2478B87EF66B}" type="datetimeFigureOut">
              <a:rPr lang="es-ES" smtClean="0"/>
              <a:t>17/01/2017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256029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9DAE37-A629-4441-9138-2478B87EF66B}" type="datetimeFigureOut">
              <a:rPr lang="es-ES" smtClean="0"/>
              <a:t>17/01/2017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169779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9DAE37-A629-4441-9138-2478B87EF66B}" type="datetimeFigureOut">
              <a:rPr lang="es-ES" smtClean="0"/>
              <a:t>17/01/2017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617C8B2-43FC-45F2-9F9F-BB2162A1D08F}" type="slidenum">
              <a:rPr lang="es-ES" smtClean="0"/>
              <a:t>‹Nº›</a:t>
            </a:fld>
            <a:endParaRPr lang="es-ES"/>
          </a:p>
        </p:txBody>
      </p:sp>
    </p:spTree>
    <p:extLst>
      <p:ext uri="{BB962C8B-B14F-4D97-AF65-F5344CB8AC3E}">
        <p14:creationId xmlns:p14="http://schemas.microsoft.com/office/powerpoint/2010/main" val="132408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9DAE37-A629-4441-9138-2478B87EF66B}" type="datetimeFigureOut">
              <a:rPr lang="es-ES" smtClean="0"/>
              <a:t>17/01/2017</a:t>
            </a:fld>
            <a:endParaRPr lang="es-E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17C8B2-43FC-45F2-9F9F-BB2162A1D08F}" type="slidenum">
              <a:rPr lang="es-ES" smtClean="0"/>
              <a:t>‹Nº›</a:t>
            </a:fld>
            <a:endParaRPr lang="es-ES"/>
          </a:p>
        </p:txBody>
      </p:sp>
    </p:spTree>
    <p:extLst>
      <p:ext uri="{BB962C8B-B14F-4D97-AF65-F5344CB8AC3E}">
        <p14:creationId xmlns:p14="http://schemas.microsoft.com/office/powerpoint/2010/main" val="30070432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Automatización de grandes edificios</a:t>
            </a:r>
            <a:endParaRPr lang="es-ES" dirty="0"/>
          </a:p>
        </p:txBody>
      </p:sp>
      <p:sp>
        <p:nvSpPr>
          <p:cNvPr id="3" name="Subtítulo 2"/>
          <p:cNvSpPr>
            <a:spLocks noGrp="1"/>
          </p:cNvSpPr>
          <p:nvPr>
            <p:ph type="subTitle" idx="1"/>
          </p:nvPr>
        </p:nvSpPr>
        <p:spPr/>
        <p:txBody>
          <a:bodyPr/>
          <a:lstStyle/>
          <a:p>
            <a:r>
              <a:rPr lang="es-ES" dirty="0" err="1" smtClean="0"/>
              <a:t>Modbus</a:t>
            </a:r>
            <a:r>
              <a:rPr lang="es-ES" dirty="0" smtClean="0"/>
              <a:t>, M-bus, </a:t>
            </a:r>
            <a:r>
              <a:rPr lang="es-ES" dirty="0" err="1" smtClean="0"/>
              <a:t>knx</a:t>
            </a:r>
            <a:r>
              <a:rPr lang="es-ES" dirty="0" smtClean="0"/>
              <a:t>, </a:t>
            </a:r>
            <a:r>
              <a:rPr lang="es-ES" dirty="0" err="1" smtClean="0"/>
              <a:t>dmx</a:t>
            </a:r>
            <a:r>
              <a:rPr lang="es-ES" dirty="0" smtClean="0"/>
              <a:t>, </a:t>
            </a:r>
            <a:r>
              <a:rPr lang="es-ES" dirty="0" err="1" smtClean="0"/>
              <a:t>dali</a:t>
            </a:r>
            <a:endParaRPr lang="es-ES" dirty="0"/>
          </a:p>
        </p:txBody>
      </p:sp>
    </p:spTree>
    <p:extLst>
      <p:ext uri="{BB962C8B-B14F-4D97-AF65-F5344CB8AC3E}">
        <p14:creationId xmlns:p14="http://schemas.microsoft.com/office/powerpoint/2010/main" val="7967348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803882"/>
          </a:xfrm>
        </p:spPr>
        <p:txBody>
          <a:bodyPr>
            <a:normAutofit fontScale="90000"/>
          </a:bodyPr>
          <a:lstStyle/>
          <a:p>
            <a:r>
              <a:rPr lang="en-US" b="1" dirty="0" smtClean="0"/>
              <a:t/>
            </a:r>
            <a:br>
              <a:rPr lang="en-US" b="1" dirty="0" smtClean="0"/>
            </a:br>
            <a:r>
              <a:rPr lang="en-US" b="1" dirty="0"/>
              <a:t/>
            </a:r>
            <a:br>
              <a:rPr lang="en-US" b="1" dirty="0"/>
            </a:br>
            <a:r>
              <a:rPr lang="en-US" b="1" dirty="0" smtClean="0"/>
              <a:t>B</a:t>
            </a:r>
            <a:r>
              <a:rPr lang="en-US" b="1" dirty="0"/>
              <a:t>. Light (Luz): </a:t>
            </a:r>
            <a:r>
              <a:rPr lang="es-ES" dirty="0"/>
              <a:t/>
            </a:r>
            <a:br>
              <a:rPr lang="es-ES" dirty="0"/>
            </a:br>
            <a:r>
              <a:rPr lang="es-ES" dirty="0" smtClean="0"/>
              <a:t/>
            </a:r>
            <a:br>
              <a:rPr lang="es-ES" dirty="0" smtClean="0"/>
            </a:br>
            <a:endParaRPr lang="es-ES" dirty="0"/>
          </a:p>
        </p:txBody>
      </p:sp>
      <p:sp>
        <p:nvSpPr>
          <p:cNvPr id="3" name="Marcador de contenido 2"/>
          <p:cNvSpPr>
            <a:spLocks noGrp="1"/>
          </p:cNvSpPr>
          <p:nvPr>
            <p:ph idx="1"/>
          </p:nvPr>
        </p:nvSpPr>
        <p:spPr>
          <a:xfrm>
            <a:off x="1141412" y="1487055"/>
            <a:ext cx="9905999" cy="4304146"/>
          </a:xfrm>
        </p:spPr>
        <p:txBody>
          <a:bodyPr>
            <a:normAutofit fontScale="77500" lnSpcReduction="20000"/>
          </a:bodyPr>
          <a:lstStyle/>
          <a:p>
            <a:r>
              <a:rPr lang="en-US" b="1" u="sng" dirty="0"/>
              <a:t>LED a Modbus; </a:t>
            </a:r>
            <a:r>
              <a:rPr lang="en-US" dirty="0"/>
              <a:t>Serial interface module from RS232/RS485 with MODBUS/RTU slave protocol to 3 dimmable PWM LED output channels for direct connection of LED stripes (RGB, dual white or </a:t>
            </a:r>
            <a:r>
              <a:rPr lang="en-US" dirty="0" err="1"/>
              <a:t>monocolour</a:t>
            </a:r>
            <a:r>
              <a:rPr lang="en-US" dirty="0"/>
              <a:t> LED stripes)</a:t>
            </a:r>
            <a:endParaRPr lang="es-ES" dirty="0"/>
          </a:p>
          <a:p>
            <a:r>
              <a:rPr lang="en-US" dirty="0"/>
              <a:t>MODBUS/RTU module to control LED stripes with three individual dimmable channels via serial bus, suitable for RGB, dual white or mono color LED stripes with common anode, separated power supply for LED stripes 0..48Vdc, max. 360W@24Vdc, 180W@12Vdc, 720W@48Vdc, max. 15A input current, max. output current per channel 5A, 3 </a:t>
            </a:r>
            <a:r>
              <a:rPr lang="en-US" dirty="0" err="1"/>
              <a:t>PowerMOS</a:t>
            </a:r>
            <a:r>
              <a:rPr lang="en-US" dirty="0"/>
              <a:t> FET PWM outputs with 400Hz PWM frequency for dimming of the LED stripes, Host communication: via RS232 or RS485 with MODBUS/RTU slave protocol, Host baud rates: 9600, 19200, 38400 or 57600Bd, no, even or odd parity, 8 data bits, 1 stop bit, the three LED outputs are </a:t>
            </a:r>
            <a:r>
              <a:rPr lang="en-US" dirty="0" err="1"/>
              <a:t>galvanically</a:t>
            </a:r>
            <a:r>
              <a:rPr lang="en-US" dirty="0"/>
              <a:t> insulated from the serial interfaces, configuration and testing of module with free PC software MODBUS configurator, Weight: 60g, Dimension (</a:t>
            </a:r>
            <a:r>
              <a:rPr lang="en-US" dirty="0" err="1"/>
              <a:t>LxWxH</a:t>
            </a:r>
            <a:r>
              <a:rPr lang="en-US" dirty="0"/>
              <a:t>): 17,5x90x58mm, Power supply: 12-48V=, Power consumption: &lt;0.6W, Mountable onto a EN50022 DIN rail</a:t>
            </a:r>
            <a:r>
              <a:rPr lang="en-US" dirty="0" smtClean="0"/>
              <a:t>.</a:t>
            </a:r>
            <a:endParaRPr lang="es-ES" dirty="0"/>
          </a:p>
        </p:txBody>
      </p:sp>
    </p:spTree>
    <p:extLst>
      <p:ext uri="{BB962C8B-B14F-4D97-AF65-F5344CB8AC3E}">
        <p14:creationId xmlns:p14="http://schemas.microsoft.com/office/powerpoint/2010/main" val="242153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073" y="1043710"/>
            <a:ext cx="8504614" cy="5031896"/>
          </a:xfrm>
          <a:prstGeom prst="rect">
            <a:avLst/>
          </a:prstGeom>
        </p:spPr>
      </p:pic>
      <p:sp>
        <p:nvSpPr>
          <p:cNvPr id="2" name="Título 1"/>
          <p:cNvSpPr>
            <a:spLocks noGrp="1"/>
          </p:cNvSpPr>
          <p:nvPr>
            <p:ph type="title"/>
          </p:nvPr>
        </p:nvSpPr>
        <p:spPr/>
        <p:txBody>
          <a:bodyPr/>
          <a:lstStyle/>
          <a:p>
            <a:r>
              <a:rPr lang="es-ES" dirty="0" err="1" smtClean="0"/>
              <a:t>Led</a:t>
            </a:r>
            <a:r>
              <a:rPr lang="es-ES" dirty="0" smtClean="0"/>
              <a:t> </a:t>
            </a:r>
            <a:r>
              <a:rPr lang="es-ES" dirty="0" err="1" smtClean="0"/>
              <a:t>to</a:t>
            </a:r>
            <a:r>
              <a:rPr lang="es-ES" dirty="0" smtClean="0"/>
              <a:t> </a:t>
            </a:r>
            <a:r>
              <a:rPr lang="es-ES" dirty="0" err="1" smtClean="0"/>
              <a:t>modbus</a:t>
            </a:r>
            <a:endParaRPr lang="es-ES"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5069" y="1510296"/>
            <a:ext cx="8897651" cy="5264444"/>
          </a:xfrm>
        </p:spPr>
      </p:pic>
    </p:spTree>
    <p:extLst>
      <p:ext uri="{BB962C8B-B14F-4D97-AF65-F5344CB8AC3E}">
        <p14:creationId xmlns:p14="http://schemas.microsoft.com/office/powerpoint/2010/main" val="129506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582209"/>
          </a:xfrm>
        </p:spPr>
        <p:txBody>
          <a:bodyPr>
            <a:normAutofit fontScale="90000"/>
          </a:bodyPr>
          <a:lstStyle/>
          <a:p>
            <a:r>
              <a:rPr lang="en-US" b="1" dirty="0"/>
              <a:t>B. Light (Luz):</a:t>
            </a:r>
            <a:endParaRPr lang="es-ES" dirty="0"/>
          </a:p>
        </p:txBody>
      </p:sp>
      <p:sp>
        <p:nvSpPr>
          <p:cNvPr id="3" name="Marcador de contenido 2"/>
          <p:cNvSpPr>
            <a:spLocks noGrp="1"/>
          </p:cNvSpPr>
          <p:nvPr>
            <p:ph idx="1"/>
          </p:nvPr>
        </p:nvSpPr>
        <p:spPr>
          <a:xfrm>
            <a:off x="1141412" y="1200727"/>
            <a:ext cx="9905999" cy="4590474"/>
          </a:xfrm>
        </p:spPr>
        <p:txBody>
          <a:bodyPr>
            <a:normAutofit fontScale="70000" lnSpcReduction="20000"/>
          </a:bodyPr>
          <a:lstStyle/>
          <a:p>
            <a:r>
              <a:rPr lang="en-US" b="1" u="sng" dirty="0"/>
              <a:t>4LED a Modbus;  </a:t>
            </a:r>
            <a:r>
              <a:rPr lang="en-US" dirty="0"/>
              <a:t>Serial interface module from RS485 with MODBUS/RTU slave protocol to 12 dimmable PWM LED output channels for direct connection of LED stripes (RGB, dual white or </a:t>
            </a:r>
            <a:r>
              <a:rPr lang="en-US" dirty="0" err="1"/>
              <a:t>monocolour</a:t>
            </a:r>
            <a:r>
              <a:rPr lang="en-US" dirty="0"/>
              <a:t> LED stripes)</a:t>
            </a:r>
            <a:endParaRPr lang="es-ES" dirty="0"/>
          </a:p>
          <a:p>
            <a:r>
              <a:rPr lang="en-US" dirty="0"/>
              <a:t>MODBUS/RTU module to control LED stripes with twelve individual dimmable channels, organized in four LED groups with three channels each, via serial bus, suitable for RGB, dual white or mono color LED stripes with common anode, separated power supply for each of the four LED groups 0..48Vdc, max. 360W@24Vdc, 180W@12Vdc, 720W@48Vdc, max. 15A input current per LED group, max. output current per channel 5A, 12 </a:t>
            </a:r>
            <a:r>
              <a:rPr lang="en-US" dirty="0" err="1"/>
              <a:t>PowerMOS</a:t>
            </a:r>
            <a:r>
              <a:rPr lang="en-US" dirty="0"/>
              <a:t> FET PWM outputs with 400Hz PWM frequency for dimming of the LED stripes, Host communication: via RS485 with MODBUS/RTU slave protocol, Host baud rates: 4800, 9600, 19200, 38400, 57600, 115200, 230400 or 256000, no or even parity, 8 data bits, 1 stop bit, the twelve LED outputs are </a:t>
            </a:r>
            <a:r>
              <a:rPr lang="en-US" dirty="0" err="1"/>
              <a:t>galvanically</a:t>
            </a:r>
            <a:r>
              <a:rPr lang="en-US" dirty="0"/>
              <a:t> insulated from the serial interface, configuration and testing of module with free PC software MODBUS configurator, Weight: 260g, Dimension (</a:t>
            </a:r>
            <a:r>
              <a:rPr lang="en-US" dirty="0" err="1"/>
              <a:t>LxWxH</a:t>
            </a:r>
            <a:r>
              <a:rPr lang="en-US" dirty="0"/>
              <a:t>): 143x110x62mm, Power supply: 12-48V=, Power consumption: &lt;0.8W, Mountable onto a EN50022 DIN </a:t>
            </a:r>
            <a:r>
              <a:rPr lang="en-US" dirty="0" err="1"/>
              <a:t>railor</a:t>
            </a:r>
            <a:r>
              <a:rPr lang="en-US" dirty="0"/>
              <a:t> wall mounting</a:t>
            </a:r>
            <a:endParaRPr lang="es-ES" dirty="0"/>
          </a:p>
          <a:p>
            <a:endParaRPr lang="es-ES" dirty="0"/>
          </a:p>
        </p:txBody>
      </p:sp>
    </p:spTree>
    <p:extLst>
      <p:ext uri="{BB962C8B-B14F-4D97-AF65-F5344CB8AC3E}">
        <p14:creationId xmlns:p14="http://schemas.microsoft.com/office/powerpoint/2010/main" val="51058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628391"/>
          </a:xfrm>
        </p:spPr>
        <p:txBody>
          <a:bodyPr/>
          <a:lstStyle/>
          <a:p>
            <a:r>
              <a:rPr lang="es-ES" dirty="0" smtClean="0"/>
              <a:t>4LED </a:t>
            </a:r>
            <a:r>
              <a:rPr lang="es-ES" dirty="0" err="1" smtClean="0"/>
              <a:t>to</a:t>
            </a:r>
            <a:r>
              <a:rPr lang="es-ES" dirty="0" smtClean="0"/>
              <a:t> </a:t>
            </a:r>
            <a:r>
              <a:rPr lang="es-ES" dirty="0" err="1" smtClean="0"/>
              <a:t>Modbus</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6552">
            <a:off x="4608946" y="627211"/>
            <a:ext cx="8788726" cy="519999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164" y="815019"/>
            <a:ext cx="8972434" cy="5308689"/>
          </a:xfrm>
          <a:prstGeom prst="rect">
            <a:avLst/>
          </a:prstGeom>
        </p:spPr>
      </p:pic>
    </p:spTree>
    <p:extLst>
      <p:ext uri="{BB962C8B-B14F-4D97-AF65-F5344CB8AC3E}">
        <p14:creationId xmlns:p14="http://schemas.microsoft.com/office/powerpoint/2010/main" val="283268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B. Light (Luz):</a:t>
            </a:r>
            <a:endParaRPr lang="es-ES" dirty="0"/>
          </a:p>
        </p:txBody>
      </p:sp>
      <p:sp>
        <p:nvSpPr>
          <p:cNvPr id="3" name="Marcador de contenido 2"/>
          <p:cNvSpPr>
            <a:spLocks noGrp="1"/>
          </p:cNvSpPr>
          <p:nvPr>
            <p:ph idx="1"/>
          </p:nvPr>
        </p:nvSpPr>
        <p:spPr/>
        <p:txBody>
          <a:bodyPr>
            <a:normAutofit fontScale="85000" lnSpcReduction="10000"/>
          </a:bodyPr>
          <a:lstStyle/>
          <a:p>
            <a:r>
              <a:rPr lang="en-US" b="1" u="sng" dirty="0"/>
              <a:t>KNX Gateway;  </a:t>
            </a:r>
            <a:r>
              <a:rPr lang="en-US" dirty="0"/>
              <a:t>Serial gateway from RS232/RS485 to KNX for max. 32768 KNX group addresses.</a:t>
            </a:r>
            <a:endParaRPr lang="es-ES" dirty="0"/>
          </a:p>
          <a:p>
            <a:r>
              <a:rPr lang="en-US" dirty="0"/>
              <a:t>Connects a host with ASCII string interface to EIB/KNX bus, Host communication: via RS232 or RS485 with simple ASCII strings, Host baud rates: 9600, 19200, 38400 or 57600Bd, no or even parity, 8 data bits, 1 stop bit, All 32768 EIB/KNX groups are supported, Galvanic insulation between EIB/KNX and serial interface, Configuration of EIB/KNX groups with ASCII strings, Weight: 55g, Dimension (</a:t>
            </a:r>
            <a:r>
              <a:rPr lang="en-US" dirty="0" err="1"/>
              <a:t>LxWxH</a:t>
            </a:r>
            <a:r>
              <a:rPr lang="en-US" dirty="0"/>
              <a:t>): 17,5x90x58mm, Power supply: 24V=, Power consumption: &lt;0.5W, Mountable onto a EN50022 DIN rail.</a:t>
            </a:r>
            <a:endParaRPr lang="es-ES" dirty="0"/>
          </a:p>
          <a:p>
            <a:endParaRPr lang="es-ES" dirty="0"/>
          </a:p>
        </p:txBody>
      </p:sp>
    </p:spTree>
    <p:extLst>
      <p:ext uri="{BB962C8B-B14F-4D97-AF65-F5344CB8AC3E}">
        <p14:creationId xmlns:p14="http://schemas.microsoft.com/office/powerpoint/2010/main" val="236695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442" y="1895074"/>
            <a:ext cx="7911919" cy="4681218"/>
          </a:xfrm>
          <a:prstGeom prst="rect">
            <a:avLst/>
          </a:prstGeom>
        </p:spPr>
      </p:pic>
      <p:sp>
        <p:nvSpPr>
          <p:cNvPr id="2" name="Título 1"/>
          <p:cNvSpPr>
            <a:spLocks noGrp="1"/>
          </p:cNvSpPr>
          <p:nvPr>
            <p:ph type="title"/>
          </p:nvPr>
        </p:nvSpPr>
        <p:spPr/>
        <p:txBody>
          <a:bodyPr/>
          <a:lstStyle/>
          <a:p>
            <a:r>
              <a:rPr lang="es-ES" dirty="0" smtClean="0"/>
              <a:t>KNX GATEWAY</a:t>
            </a:r>
            <a:endParaRPr lang="es-ES"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2235" y="1136130"/>
            <a:ext cx="9802198" cy="5799634"/>
          </a:xfrm>
        </p:spPr>
      </p:pic>
    </p:spTree>
    <p:extLst>
      <p:ext uri="{BB962C8B-B14F-4D97-AF65-F5344CB8AC3E}">
        <p14:creationId xmlns:p14="http://schemas.microsoft.com/office/powerpoint/2010/main" val="52776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683809"/>
          </a:xfrm>
        </p:spPr>
        <p:txBody>
          <a:bodyPr/>
          <a:lstStyle/>
          <a:p>
            <a:r>
              <a:rPr lang="en-US" b="1" dirty="0"/>
              <a:t>B. Light (Luz):</a:t>
            </a:r>
            <a:endParaRPr lang="es-ES" dirty="0"/>
          </a:p>
        </p:txBody>
      </p:sp>
      <p:sp>
        <p:nvSpPr>
          <p:cNvPr id="3" name="Marcador de contenido 2"/>
          <p:cNvSpPr>
            <a:spLocks noGrp="1"/>
          </p:cNvSpPr>
          <p:nvPr>
            <p:ph idx="1"/>
          </p:nvPr>
        </p:nvSpPr>
        <p:spPr>
          <a:xfrm>
            <a:off x="1141412" y="1302327"/>
            <a:ext cx="9905999" cy="4488874"/>
          </a:xfrm>
        </p:spPr>
        <p:txBody>
          <a:bodyPr>
            <a:normAutofit fontScale="92500" lnSpcReduction="10000"/>
          </a:bodyPr>
          <a:lstStyle/>
          <a:p>
            <a:r>
              <a:rPr lang="en-US" b="1" u="sng" dirty="0"/>
              <a:t>KNX a Modbus; </a:t>
            </a:r>
            <a:r>
              <a:rPr lang="en-US" dirty="0"/>
              <a:t>Serial gateway from RS232/RS485 with MODBUS/RTU Slave Protocol to KNX for max. 32768 KNX group addresses.</a:t>
            </a:r>
            <a:endParaRPr lang="es-ES" dirty="0"/>
          </a:p>
          <a:p>
            <a:r>
              <a:rPr lang="en-US" dirty="0"/>
              <a:t>Connects a host with MODBUS/RTU interface to EIB/KNX bus, Host communication: via RS232 or RS485 with MODBUS/RTU protocol, Host baud rates: 9600, 19200, 38400 or 57600Bd, no or even parity, 8 data bits, 1 stop bit, all 32768 EIB/KNX groups are supported, Galvanic insulation between EIB/KNX and serial interface, mapping table size: 300 configuration entries, configuration of EIB/KNX groups, MODBUS holding registers and </a:t>
            </a:r>
            <a:r>
              <a:rPr lang="en-US" dirty="0" err="1"/>
              <a:t>datatypes</a:t>
            </a:r>
            <a:r>
              <a:rPr lang="en-US" dirty="0"/>
              <a:t> with our free PC software MODBUS configurator, Weight: 55g, Dimension (</a:t>
            </a:r>
            <a:r>
              <a:rPr lang="en-US" dirty="0" err="1"/>
              <a:t>LxWxH</a:t>
            </a:r>
            <a:r>
              <a:rPr lang="en-US" dirty="0"/>
              <a:t>): 17,5x90x58mm, Power supply: 24V=, Power consumption: &lt;0.5W, Mountable onto a EN50022 DIN rail.</a:t>
            </a:r>
            <a:endParaRPr lang="es-ES" dirty="0"/>
          </a:p>
          <a:p>
            <a:endParaRPr lang="es-ES" dirty="0"/>
          </a:p>
        </p:txBody>
      </p:sp>
    </p:spTree>
    <p:extLst>
      <p:ext uri="{BB962C8B-B14F-4D97-AF65-F5344CB8AC3E}">
        <p14:creationId xmlns:p14="http://schemas.microsoft.com/office/powerpoint/2010/main" val="247077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29991"/>
          </a:xfrm>
        </p:spPr>
        <p:txBody>
          <a:bodyPr/>
          <a:lstStyle/>
          <a:p>
            <a:r>
              <a:rPr lang="es-ES" dirty="0" err="1" smtClean="0"/>
              <a:t>Knx</a:t>
            </a:r>
            <a:r>
              <a:rPr lang="es-ES" dirty="0" smtClean="0"/>
              <a:t> </a:t>
            </a:r>
            <a:r>
              <a:rPr lang="es-ES" dirty="0" err="1" smtClean="0"/>
              <a:t>to</a:t>
            </a:r>
            <a:r>
              <a:rPr lang="es-ES" dirty="0" smtClean="0"/>
              <a:t> </a:t>
            </a:r>
            <a:r>
              <a:rPr lang="es-ES" dirty="0" err="1" smtClean="0"/>
              <a:t>modbus</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6204" y="1572430"/>
            <a:ext cx="7509992" cy="444341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11" y="1063326"/>
            <a:ext cx="8748911" cy="5176438"/>
          </a:xfrm>
          <a:prstGeom prst="rect">
            <a:avLst/>
          </a:prstGeom>
        </p:spPr>
      </p:pic>
    </p:spTree>
    <p:extLst>
      <p:ext uri="{BB962C8B-B14F-4D97-AF65-F5344CB8AC3E}">
        <p14:creationId xmlns:p14="http://schemas.microsoft.com/office/powerpoint/2010/main" val="147376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665337"/>
          </a:xfrm>
        </p:spPr>
        <p:txBody>
          <a:bodyPr/>
          <a:lstStyle/>
          <a:p>
            <a:r>
              <a:rPr lang="en-US" b="1" dirty="0"/>
              <a:t>B. Light (Luz):</a:t>
            </a:r>
            <a:endParaRPr lang="es-ES" dirty="0"/>
          </a:p>
        </p:txBody>
      </p:sp>
      <p:sp>
        <p:nvSpPr>
          <p:cNvPr id="3" name="Marcador de contenido 2"/>
          <p:cNvSpPr>
            <a:spLocks noGrp="1"/>
          </p:cNvSpPr>
          <p:nvPr>
            <p:ph idx="1"/>
          </p:nvPr>
        </p:nvSpPr>
        <p:spPr>
          <a:xfrm>
            <a:off x="1141412" y="1357745"/>
            <a:ext cx="9905999" cy="4433456"/>
          </a:xfrm>
        </p:spPr>
        <p:txBody>
          <a:bodyPr>
            <a:normAutofit fontScale="70000" lnSpcReduction="20000"/>
          </a:bodyPr>
          <a:lstStyle/>
          <a:p>
            <a:r>
              <a:rPr lang="en-US" b="1" u="sng" dirty="0"/>
              <a:t>2RTD a Modbus; </a:t>
            </a:r>
            <a:r>
              <a:rPr lang="en-US" dirty="0"/>
              <a:t>Extreme slim IO module with RS232/RS485 interface, MODBUS/RTU slave protocol and 2 sensor inputs for temperature sensors (PT100, PT200, PT500, PT1000, NI120) in 2 wire, 3 wire or 4 wire cabling.</a:t>
            </a:r>
            <a:endParaRPr lang="es-ES" dirty="0"/>
          </a:p>
          <a:p>
            <a:r>
              <a:rPr lang="en-US" dirty="0"/>
              <a:t>MODBUS/RTU module to read two RTD temperature sensors via serial bus, configuration for each channel: RTD sensor type: PT100, PT200, PT500, PT1000, NI120, Measurement current: 100µA, 250µA, 500µA, Linearization: Europa, </a:t>
            </a:r>
            <a:r>
              <a:rPr lang="en-US" dirty="0" err="1"/>
              <a:t>Amerika</a:t>
            </a:r>
            <a:r>
              <a:rPr lang="en-US" dirty="0"/>
              <a:t>, Japan, ITS-90, Unit: Celsius, Fahrenheit, Kelvin, offset for zero point, integrated average calculation for each channel, Resolution: 24 bit ADC, Precision: +/-0,1°C, Speed: ca. 1Hz, Sensor connection: 2 wire, 3 wire or 4 wire connection, Host communication: via RS232 or RS485 with MODBUS/RTU slave protocol, Host baud rates: 9600, 19200, 38400 or 57600Bd, no, even or odd parity, 8 data bits, 1 stop bit, the sensor inputs are </a:t>
            </a:r>
            <a:r>
              <a:rPr lang="en-US" dirty="0" err="1"/>
              <a:t>galvanically</a:t>
            </a:r>
            <a:r>
              <a:rPr lang="en-US" dirty="0"/>
              <a:t> insulated to the serial interfaces, Configuration and testing of module with free PC software MODBUS configurator, Weight: 65g, Dimension (</a:t>
            </a:r>
            <a:r>
              <a:rPr lang="en-US" dirty="0" err="1"/>
              <a:t>LxWxH</a:t>
            </a:r>
            <a:r>
              <a:rPr lang="en-US" dirty="0"/>
              <a:t>): 17,5x90x58mm, Power supply: 12-48V=, Power consumption: &lt;0.7W, Mountable onto a EN50022 DIN rail.</a:t>
            </a:r>
            <a:endParaRPr lang="es-ES" dirty="0"/>
          </a:p>
          <a:p>
            <a:endParaRPr lang="es-ES" dirty="0"/>
          </a:p>
        </p:txBody>
      </p:sp>
    </p:spTree>
    <p:extLst>
      <p:ext uri="{BB962C8B-B14F-4D97-AF65-F5344CB8AC3E}">
        <p14:creationId xmlns:p14="http://schemas.microsoft.com/office/powerpoint/2010/main" val="488392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94646"/>
          </a:xfrm>
        </p:spPr>
        <p:txBody>
          <a:bodyPr/>
          <a:lstStyle/>
          <a:p>
            <a:r>
              <a:rPr lang="es-ES" dirty="0" smtClean="0"/>
              <a:t>2rtD </a:t>
            </a:r>
            <a:r>
              <a:rPr lang="es-ES" dirty="0" err="1" smtClean="0"/>
              <a:t>to</a:t>
            </a:r>
            <a:r>
              <a:rPr lang="es-ES" dirty="0" smtClean="0"/>
              <a:t> </a:t>
            </a:r>
            <a:r>
              <a:rPr lang="es-ES" dirty="0" err="1" smtClean="0"/>
              <a:t>Modbus</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51" y="1154546"/>
            <a:ext cx="8570305" cy="507076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158" y="640427"/>
            <a:ext cx="10058400" cy="5951219"/>
          </a:xfrm>
          <a:prstGeom prst="rect">
            <a:avLst/>
          </a:prstGeom>
        </p:spPr>
      </p:pic>
    </p:spTree>
    <p:extLst>
      <p:ext uri="{BB962C8B-B14F-4D97-AF65-F5344CB8AC3E}">
        <p14:creationId xmlns:p14="http://schemas.microsoft.com/office/powerpoint/2010/main" val="178391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introduccion</a:t>
            </a:r>
            <a:endParaRPr lang="es-ES" dirty="0"/>
          </a:p>
        </p:txBody>
      </p:sp>
      <p:sp>
        <p:nvSpPr>
          <p:cNvPr id="3" name="Marcador de contenido 2"/>
          <p:cNvSpPr>
            <a:spLocks noGrp="1"/>
          </p:cNvSpPr>
          <p:nvPr>
            <p:ph idx="1"/>
          </p:nvPr>
        </p:nvSpPr>
        <p:spPr/>
        <p:txBody>
          <a:bodyPr>
            <a:normAutofit fontScale="70000" lnSpcReduction="20000"/>
          </a:bodyPr>
          <a:lstStyle/>
          <a:p>
            <a:r>
              <a:rPr lang="es-ES" dirty="0"/>
              <a:t>*Con nuestros potentes sistemas DDC (</a:t>
            </a:r>
            <a:r>
              <a:rPr lang="es-ES" dirty="0" err="1"/>
              <a:t>Direct</a:t>
            </a:r>
            <a:r>
              <a:rPr lang="es-ES" dirty="0"/>
              <a:t> Digital Control </a:t>
            </a:r>
            <a:r>
              <a:rPr lang="es-ES" dirty="0" err="1"/>
              <a:t>System</a:t>
            </a:r>
            <a:r>
              <a:rPr lang="es-ES" dirty="0"/>
              <a:t>) automatizamos grandes edificios con hasta 200.000 puntos de datos.</a:t>
            </a:r>
          </a:p>
          <a:p>
            <a:r>
              <a:rPr lang="es-ES" dirty="0"/>
              <a:t> *Disponemos de dispositivos basados ​​en Ethernet para controlar la calefacción, el aire acondicionado y la ventilación. </a:t>
            </a:r>
          </a:p>
          <a:p>
            <a:r>
              <a:rPr lang="es-ES" dirty="0"/>
              <a:t>*Nuestros productos controlan todo tipo de luces incluyendo los estándares EIB, DALI o MODBUS. </a:t>
            </a:r>
          </a:p>
          <a:p>
            <a:r>
              <a:rPr lang="es-ES" dirty="0"/>
              <a:t>*Todo el consumo dentro de un edificio puede ser capturado por nuestra línea de productos MBUS, para realizar por ejemplo, un procedimiento de facturación de energía. </a:t>
            </a:r>
          </a:p>
          <a:p>
            <a:r>
              <a:rPr lang="es-ES" dirty="0"/>
              <a:t>En general, podemos mostrar todas las informaciones del edificio centralizadas y distribuidas a través de centros de control y pantallas. El utilizar  interfaces estándar como MODBUS, OPC o RS232 nos permite conectar con nuestro centro de control de seguridad. </a:t>
            </a:r>
          </a:p>
          <a:p>
            <a:endParaRPr lang="es-ES" dirty="0"/>
          </a:p>
        </p:txBody>
      </p:sp>
    </p:spTree>
    <p:extLst>
      <p:ext uri="{BB962C8B-B14F-4D97-AF65-F5344CB8AC3E}">
        <p14:creationId xmlns:p14="http://schemas.microsoft.com/office/powerpoint/2010/main" val="217817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8518"/>
            <a:ext cx="11585393" cy="6854691"/>
          </a:xfrm>
        </p:spPr>
      </p:pic>
      <p:sp>
        <p:nvSpPr>
          <p:cNvPr id="2" name="Título 1"/>
          <p:cNvSpPr>
            <a:spLocks noGrp="1"/>
          </p:cNvSpPr>
          <p:nvPr>
            <p:ph type="title"/>
          </p:nvPr>
        </p:nvSpPr>
        <p:spPr>
          <a:xfrm>
            <a:off x="1141413" y="618518"/>
            <a:ext cx="9666287" cy="720755"/>
          </a:xfrm>
        </p:spPr>
        <p:txBody>
          <a:bodyPr/>
          <a:lstStyle/>
          <a:p>
            <a:pPr algn="ctr"/>
            <a:r>
              <a:rPr lang="es-ES" dirty="0" err="1" smtClean="0"/>
              <a:t>Resi</a:t>
            </a:r>
            <a:r>
              <a:rPr lang="es-ES" dirty="0" smtClean="0"/>
              <a:t> Software </a:t>
            </a:r>
            <a:r>
              <a:rPr lang="es-ES" dirty="0" err="1" smtClean="0"/>
              <a:t>configuration</a:t>
            </a:r>
            <a:endParaRPr lang="es-ES" dirty="0"/>
          </a:p>
        </p:txBody>
      </p:sp>
    </p:spTree>
    <p:extLst>
      <p:ext uri="{BB962C8B-B14F-4D97-AF65-F5344CB8AC3E}">
        <p14:creationId xmlns:p14="http://schemas.microsoft.com/office/powerpoint/2010/main" val="48680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12166601" cy="6924675"/>
          </a:xfrm>
          <a:prstGeom prst="rect">
            <a:avLst/>
          </a:prstGeom>
        </p:spPr>
      </p:pic>
    </p:spTree>
    <p:extLst>
      <p:ext uri="{BB962C8B-B14F-4D97-AF65-F5344CB8AC3E}">
        <p14:creationId xmlns:p14="http://schemas.microsoft.com/office/powerpoint/2010/main" val="171534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PRODUCTOS CON INTERFACE SERIE (RS232/RS485)</a:t>
            </a:r>
            <a:endParaRPr lang="es-ES" dirty="0"/>
          </a:p>
        </p:txBody>
      </p:sp>
      <p:sp>
        <p:nvSpPr>
          <p:cNvPr id="3" name="Marcador de contenido 2"/>
          <p:cNvSpPr>
            <a:spLocks noGrp="1"/>
          </p:cNvSpPr>
          <p:nvPr>
            <p:ph idx="1"/>
          </p:nvPr>
        </p:nvSpPr>
        <p:spPr/>
        <p:txBody>
          <a:bodyPr>
            <a:normAutofit fontScale="85000" lnSpcReduction="20000"/>
          </a:bodyPr>
          <a:lstStyle/>
          <a:p>
            <a:r>
              <a:rPr lang="es-ES" dirty="0" smtClean="0"/>
              <a:t>Smart Meter</a:t>
            </a:r>
          </a:p>
          <a:p>
            <a:pPr lvl="1"/>
            <a:r>
              <a:rPr lang="es-ES" dirty="0" err="1" smtClean="0"/>
              <a:t>Mbus</a:t>
            </a:r>
            <a:r>
              <a:rPr lang="es-ES" dirty="0" smtClean="0"/>
              <a:t> </a:t>
            </a:r>
            <a:r>
              <a:rPr lang="es-ES" dirty="0" err="1" smtClean="0"/>
              <a:t>to</a:t>
            </a:r>
            <a:r>
              <a:rPr lang="es-ES" dirty="0" smtClean="0"/>
              <a:t> </a:t>
            </a:r>
            <a:r>
              <a:rPr lang="es-ES" dirty="0" err="1" smtClean="0"/>
              <a:t>Modbus</a:t>
            </a:r>
            <a:endParaRPr lang="es-ES" dirty="0" smtClean="0"/>
          </a:p>
          <a:p>
            <a:r>
              <a:rPr lang="es-ES" dirty="0" smtClean="0"/>
              <a:t>Light</a:t>
            </a:r>
          </a:p>
          <a:p>
            <a:pPr lvl="1"/>
            <a:r>
              <a:rPr lang="es-ES" dirty="0" smtClean="0"/>
              <a:t>DALI </a:t>
            </a:r>
            <a:r>
              <a:rPr lang="es-ES" dirty="0" err="1" smtClean="0"/>
              <a:t>to</a:t>
            </a:r>
            <a:r>
              <a:rPr lang="es-ES" dirty="0" smtClean="0"/>
              <a:t> </a:t>
            </a:r>
            <a:r>
              <a:rPr lang="es-ES" dirty="0" err="1" smtClean="0"/>
              <a:t>Modbus</a:t>
            </a:r>
            <a:endParaRPr lang="es-ES" dirty="0" smtClean="0"/>
          </a:p>
          <a:p>
            <a:pPr lvl="1"/>
            <a:r>
              <a:rPr lang="es-ES" dirty="0" smtClean="0"/>
              <a:t>DMX </a:t>
            </a:r>
            <a:r>
              <a:rPr lang="es-ES" dirty="0" err="1" smtClean="0"/>
              <a:t>to</a:t>
            </a:r>
            <a:r>
              <a:rPr lang="es-ES" dirty="0" smtClean="0"/>
              <a:t> </a:t>
            </a:r>
            <a:r>
              <a:rPr lang="es-ES" dirty="0" err="1" smtClean="0"/>
              <a:t>Modbus</a:t>
            </a:r>
            <a:endParaRPr lang="es-ES" dirty="0" smtClean="0"/>
          </a:p>
          <a:p>
            <a:pPr lvl="1"/>
            <a:r>
              <a:rPr lang="es-ES" dirty="0" smtClean="0"/>
              <a:t>LED a </a:t>
            </a:r>
            <a:r>
              <a:rPr lang="es-ES" dirty="0" err="1" smtClean="0"/>
              <a:t>Modbus</a:t>
            </a:r>
            <a:endParaRPr lang="es-ES" dirty="0" smtClean="0"/>
          </a:p>
          <a:p>
            <a:pPr lvl="1"/>
            <a:r>
              <a:rPr lang="es-ES" dirty="0" smtClean="0"/>
              <a:t>4LED a </a:t>
            </a:r>
            <a:r>
              <a:rPr lang="es-ES" dirty="0" err="1" smtClean="0"/>
              <a:t>Modbus</a:t>
            </a:r>
            <a:endParaRPr lang="es-ES" dirty="0" smtClean="0"/>
          </a:p>
          <a:p>
            <a:pPr lvl="1"/>
            <a:r>
              <a:rPr lang="es-ES" dirty="0" smtClean="0"/>
              <a:t>KNX Gateway</a:t>
            </a:r>
          </a:p>
          <a:p>
            <a:pPr lvl="1"/>
            <a:r>
              <a:rPr lang="es-ES" dirty="0" smtClean="0"/>
              <a:t>KNX a </a:t>
            </a:r>
            <a:r>
              <a:rPr lang="es-ES" dirty="0" err="1" smtClean="0"/>
              <a:t>Modbus</a:t>
            </a:r>
            <a:endParaRPr lang="es-ES" dirty="0" smtClean="0"/>
          </a:p>
          <a:p>
            <a:pPr lvl="1"/>
            <a:r>
              <a:rPr lang="es-ES" dirty="0" smtClean="0"/>
              <a:t>2RTD a </a:t>
            </a:r>
            <a:r>
              <a:rPr lang="es-ES" dirty="0" err="1" smtClean="0"/>
              <a:t>Modbus</a:t>
            </a:r>
            <a:endParaRPr lang="es-ES" dirty="0" smtClean="0"/>
          </a:p>
          <a:p>
            <a:pPr lvl="1"/>
            <a:endParaRPr lang="es-ES" dirty="0"/>
          </a:p>
        </p:txBody>
      </p:sp>
    </p:spTree>
    <p:extLst>
      <p:ext uri="{BB962C8B-B14F-4D97-AF65-F5344CB8AC3E}">
        <p14:creationId xmlns:p14="http://schemas.microsoft.com/office/powerpoint/2010/main" val="200849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
            </a:r>
            <a:br>
              <a:rPr lang="en-US" dirty="0"/>
            </a:br>
            <a:r>
              <a:rPr lang="en-US" b="1" dirty="0"/>
              <a:t>A. Smart Meter:</a:t>
            </a:r>
            <a:endParaRPr lang="es-ES" dirty="0"/>
          </a:p>
        </p:txBody>
      </p:sp>
      <p:sp>
        <p:nvSpPr>
          <p:cNvPr id="3" name="Marcador de contenido 2"/>
          <p:cNvSpPr>
            <a:spLocks noGrp="1"/>
          </p:cNvSpPr>
          <p:nvPr>
            <p:ph idx="1"/>
          </p:nvPr>
        </p:nvSpPr>
        <p:spPr/>
        <p:txBody>
          <a:bodyPr>
            <a:normAutofit fontScale="85000" lnSpcReduction="20000"/>
          </a:bodyPr>
          <a:lstStyle/>
          <a:p>
            <a:pPr lvl="0"/>
            <a:r>
              <a:rPr lang="en-US" b="1" u="sng" dirty="0" err="1"/>
              <a:t>Mbus</a:t>
            </a:r>
            <a:r>
              <a:rPr lang="en-US" b="1" u="sng" dirty="0"/>
              <a:t> to Modbus</a:t>
            </a:r>
            <a:r>
              <a:rPr lang="en-US" dirty="0"/>
              <a:t>; Serial converter from RS232/RS485 to MBUS for max. 48 meters and max. 600 variables.</a:t>
            </a:r>
            <a:endParaRPr lang="es-ES" dirty="0"/>
          </a:p>
          <a:p>
            <a:r>
              <a:rPr lang="en-US" dirty="0"/>
              <a:t> </a:t>
            </a:r>
            <a:endParaRPr lang="es-ES" dirty="0"/>
          </a:p>
          <a:p>
            <a:r>
              <a:rPr lang="en-US" dirty="0"/>
              <a:t>Consisting of a serial </a:t>
            </a:r>
            <a:r>
              <a:rPr lang="en-US" dirty="0" err="1"/>
              <a:t>MeterBus</a:t>
            </a:r>
            <a:r>
              <a:rPr lang="en-US" dirty="0"/>
              <a:t> Converter, connection to host via RS232 or RS485 with up to 48 meter (=unit loads) and 600 variables, MBUS communication speed from 300bps to 38400 bps, Modbus connection with RS232 (9600 bps to 57600 bps), </a:t>
            </a:r>
            <a:r>
              <a:rPr lang="en-US" dirty="0" err="1"/>
              <a:t>Mbus</a:t>
            </a:r>
            <a:r>
              <a:rPr lang="en-US" dirty="0"/>
              <a:t> and Modbus are </a:t>
            </a:r>
            <a:r>
              <a:rPr lang="en-US" dirty="0" err="1"/>
              <a:t>galvanically</a:t>
            </a:r>
            <a:r>
              <a:rPr lang="en-US" dirty="0"/>
              <a:t> isolated, configuration via PC software, mountable on 35mm EN50022 DIN rail, weight 60g, dimensions (</a:t>
            </a:r>
            <a:r>
              <a:rPr lang="en-US" dirty="0" err="1"/>
              <a:t>LxWxH</a:t>
            </a:r>
            <a:r>
              <a:rPr lang="en-US" dirty="0"/>
              <a:t>) 17.5x90x58mm, power supply 24 VDC, power consumption &lt;2.5W, Free software download</a:t>
            </a:r>
            <a:endParaRPr lang="es-ES" dirty="0"/>
          </a:p>
          <a:p>
            <a:endParaRPr lang="es-ES" dirty="0"/>
          </a:p>
        </p:txBody>
      </p:sp>
    </p:spTree>
    <p:extLst>
      <p:ext uri="{BB962C8B-B14F-4D97-AF65-F5344CB8AC3E}">
        <p14:creationId xmlns:p14="http://schemas.microsoft.com/office/powerpoint/2010/main" val="301071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u="sng" dirty="0" err="1">
                <a:solidFill>
                  <a:schemeClr val="tx1">
                    <a:lumMod val="95000"/>
                  </a:schemeClr>
                </a:solidFill>
              </a:rPr>
              <a:t>Mbus</a:t>
            </a:r>
            <a:r>
              <a:rPr lang="en-US" b="1" u="sng" dirty="0">
                <a:solidFill>
                  <a:schemeClr val="tx1">
                    <a:lumMod val="95000"/>
                  </a:schemeClr>
                </a:solidFill>
              </a:rPr>
              <a:t> to Modbus</a:t>
            </a:r>
            <a:endParaRPr lang="es-ES" dirty="0">
              <a:solidFill>
                <a:schemeClr val="tx1">
                  <a:lumMod val="95000"/>
                </a:schemeClr>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283" y="2097088"/>
            <a:ext cx="3196332" cy="354171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894" y="932872"/>
            <a:ext cx="1050756" cy="5380182"/>
          </a:xfrm>
          <a:prstGeom prst="rect">
            <a:avLst/>
          </a:prstGeom>
        </p:spPr>
      </p:pic>
    </p:spTree>
    <p:extLst>
      <p:ext uri="{BB962C8B-B14F-4D97-AF65-F5344CB8AC3E}">
        <p14:creationId xmlns:p14="http://schemas.microsoft.com/office/powerpoint/2010/main" val="346261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B. Light (Luz): </a:t>
            </a:r>
            <a:r>
              <a:rPr lang="es-ES" dirty="0"/>
              <a:t/>
            </a:r>
            <a:br>
              <a:rPr lang="es-ES" dirty="0"/>
            </a:br>
            <a:endParaRPr lang="es-ES" dirty="0"/>
          </a:p>
        </p:txBody>
      </p:sp>
      <p:sp>
        <p:nvSpPr>
          <p:cNvPr id="3" name="Marcador de contenido 2"/>
          <p:cNvSpPr>
            <a:spLocks noGrp="1"/>
          </p:cNvSpPr>
          <p:nvPr>
            <p:ph idx="1"/>
          </p:nvPr>
        </p:nvSpPr>
        <p:spPr/>
        <p:txBody>
          <a:bodyPr>
            <a:normAutofit fontScale="85000" lnSpcReduction="20000"/>
          </a:bodyPr>
          <a:lstStyle/>
          <a:p>
            <a:r>
              <a:rPr lang="en-US" b="1" u="sng" dirty="0"/>
              <a:t>DALI to Modbus;  </a:t>
            </a:r>
            <a:r>
              <a:rPr lang="en-US" dirty="0"/>
              <a:t>Serial converter from RS232/RS485 to DALI master for max. 64 DALI lamps.</a:t>
            </a:r>
            <a:endParaRPr lang="es-ES" dirty="0"/>
          </a:p>
          <a:p>
            <a:r>
              <a:rPr lang="en-US" dirty="0"/>
              <a:t>Connects a host with MODBUS/RTU master interface to DALI bus, host communication: via RS232 or RS485 with MODBUS/RTU slave protocol, host baud rates: 9600, 19200, 38400 or 57600Bd, no parity, 8 data bits, 1 stop bit, All 64 DALI slave addresses, 16 DALI groups and 16 DALI scenes are supported, DALI and MODBUS interface are </a:t>
            </a:r>
            <a:r>
              <a:rPr lang="en-US" dirty="0" err="1"/>
              <a:t>galvanically</a:t>
            </a:r>
            <a:r>
              <a:rPr lang="en-US" dirty="0"/>
              <a:t> isolated, configuration of DALI lamps with free PC software MODBUS configurator, weight: 55g, dimension (</a:t>
            </a:r>
            <a:r>
              <a:rPr lang="en-US" dirty="0" err="1"/>
              <a:t>LxWxH</a:t>
            </a:r>
            <a:r>
              <a:rPr lang="en-US" dirty="0"/>
              <a:t>): 17,5x90x58mm, power supply: 24V=, power consumption: &lt;0.5W, mountable onto a EN50022 DIN rail.</a:t>
            </a:r>
            <a:endParaRPr lang="es-ES" dirty="0"/>
          </a:p>
          <a:p>
            <a:endParaRPr lang="es-ES" dirty="0"/>
          </a:p>
        </p:txBody>
      </p:sp>
    </p:spTree>
    <p:extLst>
      <p:ext uri="{BB962C8B-B14F-4D97-AF65-F5344CB8AC3E}">
        <p14:creationId xmlns:p14="http://schemas.microsoft.com/office/powerpoint/2010/main" val="75437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44" y="1282551"/>
            <a:ext cx="8970583" cy="5307594"/>
          </a:xfrm>
          <a:prstGeom prst="rect">
            <a:avLst/>
          </a:prstGeom>
        </p:spPr>
      </p:pic>
      <p:sp>
        <p:nvSpPr>
          <p:cNvPr id="2" name="Título 1"/>
          <p:cNvSpPr>
            <a:spLocks noGrp="1"/>
          </p:cNvSpPr>
          <p:nvPr>
            <p:ph type="title"/>
          </p:nvPr>
        </p:nvSpPr>
        <p:spPr/>
        <p:txBody>
          <a:bodyPr/>
          <a:lstStyle/>
          <a:p>
            <a:r>
              <a:rPr lang="es-ES" dirty="0" smtClean="0"/>
              <a:t>DALI TO MODBUS</a:t>
            </a:r>
            <a:endParaRPr lang="es-ES"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9142" y="1191491"/>
            <a:ext cx="8304921" cy="4913745"/>
          </a:xfrm>
        </p:spPr>
      </p:pic>
    </p:spTree>
    <p:extLst>
      <p:ext uri="{BB962C8B-B14F-4D97-AF65-F5344CB8AC3E}">
        <p14:creationId xmlns:p14="http://schemas.microsoft.com/office/powerpoint/2010/main" val="45343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B. Light (Luz): </a:t>
            </a:r>
            <a:r>
              <a:rPr lang="es-ES" dirty="0"/>
              <a:t/>
            </a:r>
            <a:br>
              <a:rPr lang="es-ES" dirty="0"/>
            </a:br>
            <a:endParaRPr lang="es-ES" dirty="0"/>
          </a:p>
        </p:txBody>
      </p:sp>
      <p:sp>
        <p:nvSpPr>
          <p:cNvPr id="3" name="Marcador de contenido 2"/>
          <p:cNvSpPr>
            <a:spLocks noGrp="1"/>
          </p:cNvSpPr>
          <p:nvPr>
            <p:ph idx="1"/>
          </p:nvPr>
        </p:nvSpPr>
        <p:spPr/>
        <p:txBody>
          <a:bodyPr>
            <a:normAutofit fontScale="85000" lnSpcReduction="20000"/>
          </a:bodyPr>
          <a:lstStyle/>
          <a:p>
            <a:r>
              <a:rPr lang="en-US" b="1" u="sng" dirty="0"/>
              <a:t>DMX to Modbus; </a:t>
            </a:r>
            <a:r>
              <a:rPr lang="en-US" dirty="0"/>
              <a:t> Serial converter from RS232/RS485 to a DMX light system for max. 512 DMX registers.</a:t>
            </a:r>
            <a:endParaRPr lang="es-ES" dirty="0"/>
          </a:p>
          <a:p>
            <a:r>
              <a:rPr lang="en-US" dirty="0"/>
              <a:t>Connects a host with MODBUS/RTU master interface to a DMX light system, Host communication: via RS232 or RS485 with MODBUS/RTU slave protocol, Host baud rates: 9600, 19200, 38400 or 57600Bd, no or even parity, 8 data bits, 1 stop bit, The complete DMX universe with 512 DMX registers is supported, DMX and serial RS232/RS485 interface is galvanic isolated, Configuration and testing of DMX lamps with free PC software MODBUS configurator, Weight: 55g, Dimension (</a:t>
            </a:r>
            <a:r>
              <a:rPr lang="en-US" dirty="0" err="1"/>
              <a:t>LxWxH</a:t>
            </a:r>
            <a:r>
              <a:rPr lang="en-US" dirty="0"/>
              <a:t>): 17,5x90x58mm, Power supply: 24V=, Power consumption: &lt;0.5W, Mountable onto a EN50022 DIN rail.</a:t>
            </a:r>
            <a:endParaRPr lang="es-ES" dirty="0"/>
          </a:p>
          <a:p>
            <a:endParaRPr lang="es-ES" dirty="0"/>
          </a:p>
        </p:txBody>
      </p:sp>
    </p:spTree>
    <p:extLst>
      <p:ext uri="{BB962C8B-B14F-4D97-AF65-F5344CB8AC3E}">
        <p14:creationId xmlns:p14="http://schemas.microsoft.com/office/powerpoint/2010/main" val="149274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20" y="1468582"/>
            <a:ext cx="8418732" cy="4981082"/>
          </a:xfrm>
          <a:prstGeom prst="rect">
            <a:avLst/>
          </a:prstGeom>
        </p:spPr>
      </p:pic>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2109" y="230590"/>
            <a:ext cx="10639119" cy="6294812"/>
          </a:xfrm>
        </p:spPr>
      </p:pic>
      <p:sp>
        <p:nvSpPr>
          <p:cNvPr id="2" name="Título 1"/>
          <p:cNvSpPr>
            <a:spLocks noGrp="1"/>
          </p:cNvSpPr>
          <p:nvPr>
            <p:ph type="title"/>
          </p:nvPr>
        </p:nvSpPr>
        <p:spPr/>
        <p:txBody>
          <a:bodyPr/>
          <a:lstStyle/>
          <a:p>
            <a:r>
              <a:rPr lang="es-ES" dirty="0" smtClean="0"/>
              <a:t>DMX TO MODBUS</a:t>
            </a:r>
            <a:endParaRPr lang="es-ES" dirty="0"/>
          </a:p>
        </p:txBody>
      </p:sp>
    </p:spTree>
    <p:extLst>
      <p:ext uri="{BB962C8B-B14F-4D97-AF65-F5344CB8AC3E}">
        <p14:creationId xmlns:p14="http://schemas.microsoft.com/office/powerpoint/2010/main" val="1766285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224</TotalTime>
  <Words>1441</Words>
  <Application>Microsoft Office PowerPoint</Application>
  <PresentationFormat>Panorámica</PresentationFormat>
  <Paragraphs>53</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Trebuchet MS</vt:lpstr>
      <vt:lpstr>Tw Cen MT</vt:lpstr>
      <vt:lpstr>Circuito</vt:lpstr>
      <vt:lpstr>Automatización de grandes edificios</vt:lpstr>
      <vt:lpstr>introduccion</vt:lpstr>
      <vt:lpstr>PRODUCTOS CON INTERFACE SERIE (RS232/RS485)</vt:lpstr>
      <vt:lpstr> A. Smart Meter:</vt:lpstr>
      <vt:lpstr>Mbus to Modbus</vt:lpstr>
      <vt:lpstr>B. Light (Luz):  </vt:lpstr>
      <vt:lpstr>DALI TO MODBUS</vt:lpstr>
      <vt:lpstr>B. Light (Luz):  </vt:lpstr>
      <vt:lpstr>DMX TO MODBUS</vt:lpstr>
      <vt:lpstr>  B. Light (Luz):   </vt:lpstr>
      <vt:lpstr>Led to modbus</vt:lpstr>
      <vt:lpstr>B. Light (Luz):</vt:lpstr>
      <vt:lpstr>4LED to Modbus</vt:lpstr>
      <vt:lpstr>B. Light (Luz):</vt:lpstr>
      <vt:lpstr>KNX GATEWAY</vt:lpstr>
      <vt:lpstr>B. Light (Luz):</vt:lpstr>
      <vt:lpstr>Knx to modbus</vt:lpstr>
      <vt:lpstr>B. Light (Luz):</vt:lpstr>
      <vt:lpstr>2rtD to Modbus</vt:lpstr>
      <vt:lpstr>Resi Software configuration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Automatizacion de grandes edificios</dc:title>
  <dc:creator>Juan S Vargas Mtz.</dc:creator>
  <cp:lastModifiedBy>Juan S Vargas Mtz.</cp:lastModifiedBy>
  <cp:revision>14</cp:revision>
  <dcterms:created xsi:type="dcterms:W3CDTF">2017-01-17T13:28:54Z</dcterms:created>
  <dcterms:modified xsi:type="dcterms:W3CDTF">2017-01-17T17:13:18Z</dcterms:modified>
</cp:coreProperties>
</file>